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48" r:id="rId2"/>
  </p:sldMasterIdLst>
  <p:sldIdLst>
    <p:sldId id="256" r:id="rId3"/>
    <p:sldId id="257" r:id="rId4"/>
    <p:sldId id="289" r:id="rId5"/>
    <p:sldId id="258" r:id="rId6"/>
    <p:sldId id="262" r:id="rId7"/>
    <p:sldId id="261" r:id="rId8"/>
    <p:sldId id="260" r:id="rId9"/>
    <p:sldId id="263" r:id="rId10"/>
    <p:sldId id="264" r:id="rId11"/>
    <p:sldId id="265" r:id="rId12"/>
    <p:sldId id="266" r:id="rId13"/>
    <p:sldId id="267" r:id="rId14"/>
    <p:sldId id="268" r:id="rId15"/>
    <p:sldId id="277" r:id="rId16"/>
    <p:sldId id="280" r:id="rId17"/>
    <p:sldId id="281" r:id="rId18"/>
    <p:sldId id="272" r:id="rId19"/>
    <p:sldId id="273" r:id="rId20"/>
    <p:sldId id="282" r:id="rId21"/>
    <p:sldId id="283" r:id="rId22"/>
    <p:sldId id="284" r:id="rId23"/>
    <p:sldId id="286" r:id="rId24"/>
    <p:sldId id="290" r:id="rId25"/>
    <p:sldId id="274" r:id="rId26"/>
    <p:sldId id="275" r:id="rId27"/>
    <p:sldId id="287" r:id="rId28"/>
    <p:sldId id="288" r:id="rId29"/>
    <p:sldId id="271" r:id="rId30"/>
    <p:sldId id="270" r:id="rId31"/>
    <p:sldId id="269" r:id="rId32"/>
    <p:sldId id="279" r:id="rId33"/>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5EF22F-DC62-4A0B-934D-7F266B330869}" v="30" dt="2020-11-15T11:02:46.738"/>
    <p1510:client id="{1624E0D0-32AE-48B9-B2F9-1E7F6A4F920A}" v="41" dt="2020-11-15T06:56:35.018"/>
    <p1510:client id="{33CB256D-CFEB-4690-9573-DD198C509412}" v="862" dt="2020-11-15T07:33:09.821"/>
    <p1510:client id="{428B0527-726E-47FA-B9A3-584437E1E24D}" v="1766" dt="2020-11-15T06:16:12.068"/>
    <p1510:client id="{4D28ADF2-8A90-4966-9F5E-D7287B5E519D}" v="544" dt="2020-11-15T07:07:48.772"/>
    <p1510:client id="{89A6F811-11D6-4F8C-ADED-4FEF6741D961}" v="71" dt="2020-11-15T07:50:12.147"/>
    <p1510:client id="{B31E1206-8B0C-4D1B-8E36-2130B28A4CEA}" v="949" dt="2020-11-13T17:43:41.324"/>
    <p1510:client id="{ED801E8C-B842-44C0-83CA-7B2DAC44B0EA}" v="1" dt="2020-11-13T14:48:34.7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18/11/2020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18/11/2020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18/11/2020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11/18/2020</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11/18/2020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11/18/2020</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dirty="0"/>
              <a:t>11/18/2020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dirty="0"/>
              <a:t>11/18/2020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11/18/2020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18/11/2020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11/18/2020</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11/18/2020</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11/18/2020</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11/18/2020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11/18/2020</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18/11/2020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18/11/2020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18/11/2020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18/11/2020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18/11/2020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18/11/2020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18/11/2020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18/11/2020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3" r:id="rId1"/>
    <p:sldLayoutId id="2147483662" r:id="rId2"/>
    <p:sldLayoutId id="2147483675" r:id="rId3"/>
    <p:sldLayoutId id="2147483664" r:id="rId4"/>
    <p:sldLayoutId id="2147483665" r:id="rId5"/>
    <p:sldLayoutId id="2147483674" r:id="rId6"/>
    <p:sldLayoutId id="2147483676" r:id="rId7"/>
    <p:sldLayoutId id="2147483677"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11/18/2020</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rive.google.com/file/d/1LFxDjmTIc3Nr_68WiRnGZGI9zEjZ1Mjt/view?usp=sharing"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ijirset.com/upload/2016/june/186_54_Forgery.pdf" TargetMode="External"/><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hyperlink" Target="https://www.ijrte.org/wp-content/uploads/papers/v8i1s4/A10550681S419.pdf" TargetMode="External"/><Relationship Id="rId4" Type="http://schemas.openxmlformats.org/officeDocument/2006/relationships/hyperlink" Target="https://pdfs.semanticscholar.org/f6a9/877a29d2b90601d320cabe491c16ddc0270a.pdf"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openaccess.thecvf.com/content_cvpr_2017/papers/Chen_Image_Splicing_Detection_CVPR_2017_paper.pdf" TargetMode="External"/><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hyperlink" Target="https://www.researchgate.net/publication/337550730_Digital_image_forgery_detection_using_deep_learning_approach" TargetMode="External"/><Relationship Id="rId4" Type="http://schemas.openxmlformats.org/officeDocument/2006/relationships/hyperlink" Target="https://www.researchgate.net/publication/341728677_Investigation_of_image_forgery_based_on_multiscale_retinex_under_illumination_variation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s://www.sciencedirect.com/science/article/pii/S1877050920310048" TargetMode="External"/><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hyperlink" Target="https://towardsdatascience.com/image-forgery-detection-2ee6f1a65442" TargetMode="External"/><Relationship Id="rId5" Type="http://schemas.openxmlformats.org/officeDocument/2006/relationships/hyperlink" Target="http://www.ee.columbia.edu/ln/dvmm/downloads/authsplcuncmp/dlform.html" TargetMode="External"/><Relationship Id="rId4" Type="http://schemas.openxmlformats.org/officeDocument/2006/relationships/hyperlink" Target="http://ir.ia.ac.cn/bitstream/173211/12318/1/06625374.pdf"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2870481" y="2955963"/>
            <a:ext cx="6457183" cy="3286908"/>
          </a:xfrm>
        </p:spPr>
        <p:txBody>
          <a:bodyPr anchor="t">
            <a:normAutofit/>
          </a:bodyPr>
          <a:lstStyle/>
          <a:p>
            <a:pPr>
              <a:spcBef>
                <a:spcPts val="1000"/>
              </a:spcBef>
            </a:pPr>
            <a:r>
              <a:rPr lang="en-US" sz="2400" b="1">
                <a:latin typeface="Century Gothic"/>
              </a:rPr>
              <a:t>Group – 7</a:t>
            </a:r>
            <a:endParaRPr lang="en-US" sz="2400">
              <a:ea typeface="+mj-lt"/>
              <a:cs typeface="+mj-lt"/>
            </a:endParaRPr>
          </a:p>
          <a:p>
            <a:pPr>
              <a:spcBef>
                <a:spcPts val="1000"/>
              </a:spcBef>
            </a:pPr>
            <a:endParaRPr lang="en-US" sz="2400">
              <a:ea typeface="+mj-lt"/>
              <a:cs typeface="+mj-lt"/>
            </a:endParaRPr>
          </a:p>
          <a:p>
            <a:pPr>
              <a:spcBef>
                <a:spcPts val="1000"/>
              </a:spcBef>
            </a:pPr>
            <a:r>
              <a:rPr lang="en-US" sz="2400">
                <a:latin typeface="Century Gothic"/>
              </a:rPr>
              <a:t> Kartik Nema (IIT2018156) </a:t>
            </a:r>
            <a:endParaRPr lang="en-US" sz="2400">
              <a:ea typeface="+mj-lt"/>
              <a:cs typeface="+mj-lt"/>
            </a:endParaRPr>
          </a:p>
          <a:p>
            <a:pPr>
              <a:spcBef>
                <a:spcPts val="1000"/>
              </a:spcBef>
            </a:pPr>
            <a:r>
              <a:rPr lang="en-US" sz="2400">
                <a:latin typeface="Century Gothic"/>
              </a:rPr>
              <a:t>Bhupendra (IIT2018163)</a:t>
            </a:r>
            <a:endParaRPr lang="en-US" sz="2400">
              <a:ea typeface="+mj-lt"/>
              <a:cs typeface="+mj-lt"/>
            </a:endParaRPr>
          </a:p>
          <a:p>
            <a:pPr>
              <a:spcBef>
                <a:spcPts val="1000"/>
              </a:spcBef>
            </a:pPr>
            <a:r>
              <a:rPr lang="en-US" sz="2400">
                <a:latin typeface="Century Gothic"/>
              </a:rPr>
              <a:t>Prakhar Srivastava (IIT2018172)</a:t>
            </a:r>
            <a:endParaRPr lang="en-US" sz="2400">
              <a:ea typeface="+mj-lt"/>
              <a:cs typeface="+mj-lt"/>
            </a:endParaRPr>
          </a:p>
          <a:p>
            <a:pPr>
              <a:spcBef>
                <a:spcPts val="1000"/>
              </a:spcBef>
            </a:pPr>
            <a:r>
              <a:rPr lang="en-US" sz="2400">
                <a:latin typeface="Century Gothic"/>
              </a:rPr>
              <a:t>Ashish Patel (IIT2018175)</a:t>
            </a:r>
            <a:endParaRPr lang="en-US" sz="2400">
              <a:ea typeface="+mj-lt"/>
              <a:cs typeface="+mj-lt"/>
            </a:endParaRPr>
          </a:p>
          <a:p>
            <a:pPr>
              <a:spcBef>
                <a:spcPts val="1000"/>
              </a:spcBef>
            </a:pPr>
            <a:r>
              <a:rPr lang="en-US" sz="2400">
                <a:latin typeface="Century Gothic"/>
              </a:rPr>
              <a:t>Shubham Soni (IIT2018177)</a:t>
            </a:r>
            <a:endParaRPr lang="en-US" sz="2400">
              <a:ea typeface="+mj-lt"/>
              <a:cs typeface="+mj-lt"/>
            </a:endParaRPr>
          </a:p>
          <a:p>
            <a:pPr algn="l"/>
            <a:endParaRPr lang="en-GB" sz="2400">
              <a:cs typeface="Calibri Light"/>
            </a:endParaRPr>
          </a:p>
        </p:txBody>
      </p:sp>
      <p:sp>
        <p:nvSpPr>
          <p:cNvPr id="3" name="Subtitle 2"/>
          <p:cNvSpPr>
            <a:spLocks noGrp="1"/>
          </p:cNvSpPr>
          <p:nvPr>
            <p:ph type="subTitle" idx="1"/>
          </p:nvPr>
        </p:nvSpPr>
        <p:spPr>
          <a:xfrm>
            <a:off x="1863837" y="983764"/>
            <a:ext cx="8573139" cy="1683292"/>
          </a:xfrm>
        </p:spPr>
        <p:txBody>
          <a:bodyPr anchor="b">
            <a:normAutofit/>
          </a:bodyPr>
          <a:lstStyle/>
          <a:p>
            <a:r>
              <a:rPr lang="en-US" sz="2800" b="1" cap="all">
                <a:solidFill>
                  <a:schemeClr val="accent5">
                    <a:lumMod val="75000"/>
                  </a:schemeClr>
                </a:solidFill>
                <a:latin typeface="Corbel"/>
              </a:rPr>
              <a:t>DETECTION OF IMAGE SPLICING USING IMAGE FORGERY TECHNIQUES</a:t>
            </a:r>
            <a:endParaRPr lang="en-GB" sz="2800">
              <a:solidFill>
                <a:schemeClr val="accent5">
                  <a:lumMod val="75000"/>
                </a:schemeClr>
              </a:solidFill>
              <a:ea typeface="+mn-lt"/>
              <a:cs typeface="+mn-lt"/>
            </a:endParaRPr>
          </a:p>
          <a:p>
            <a:pPr algn="l"/>
            <a:endParaRPr lang="en-GB">
              <a:cs typeface="Calibri"/>
            </a:endParaRPr>
          </a:p>
        </p:txBody>
      </p:sp>
      <p:grpSp>
        <p:nvGrpSpPr>
          <p:cNvPr id="37" name="Group 36">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38"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Slide Number Placeholder 3">
            <a:extLst>
              <a:ext uri="{FF2B5EF4-FFF2-40B4-BE49-F238E27FC236}">
                <a16:creationId xmlns:a16="http://schemas.microsoft.com/office/drawing/2014/main" id="{02F65F95-E25E-4504-BB24-58D43738ADAC}"/>
              </a:ext>
            </a:extLst>
          </p:cNvPr>
          <p:cNvSpPr>
            <a:spLocks noGrp="1"/>
          </p:cNvSpPr>
          <p:nvPr>
            <p:ph type="sldNum" sz="quarter" idx="12"/>
          </p:nvPr>
        </p:nvSpPr>
        <p:spPr/>
        <p:txBody>
          <a:bodyPr/>
          <a:lstStyle/>
          <a:p>
            <a:fld id="{330EA680-D336-4FF7-8B7A-9848BB0A1C32}" type="slidenum">
              <a:rPr lang="en-GB" smtClean="0"/>
              <a:t>1</a:t>
            </a:fld>
            <a:endParaRPr lang="en-GB"/>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41675F-A3CA-47F4-A36D-C77C99B724A5}"/>
              </a:ext>
            </a:extLst>
          </p:cNvPr>
          <p:cNvSpPr>
            <a:spLocks noGrp="1"/>
          </p:cNvSpPr>
          <p:nvPr>
            <p:ph type="title"/>
          </p:nvPr>
        </p:nvSpPr>
        <p:spPr>
          <a:xfrm>
            <a:off x="838200" y="963877"/>
            <a:ext cx="3494362" cy="4930246"/>
          </a:xfrm>
        </p:spPr>
        <p:txBody>
          <a:bodyPr>
            <a:normAutofit/>
          </a:bodyPr>
          <a:lstStyle/>
          <a:p>
            <a:pPr algn="r"/>
            <a:r>
              <a:rPr lang="en-US" sz="3600" cap="all">
                <a:latin typeface="Corbel"/>
                <a:cs typeface="Calibri Light"/>
              </a:rPr>
              <a:t>PROPOSED</a:t>
            </a:r>
            <a:br>
              <a:rPr lang="en-US" sz="3600" cap="all">
                <a:latin typeface="Corbel"/>
                <a:cs typeface="Calibri Light"/>
              </a:rPr>
            </a:br>
            <a:r>
              <a:rPr lang="en-US" sz="3600" cap="all">
                <a:latin typeface="Corbel"/>
                <a:cs typeface="Calibri Light"/>
              </a:rPr>
              <a:t>METHODOLOGY</a:t>
            </a:r>
            <a:endParaRPr lang="en-GB" sz="3600">
              <a:ea typeface="+mj-lt"/>
              <a:cs typeface="+mj-lt"/>
            </a:endParaRPr>
          </a:p>
          <a:p>
            <a:pPr algn="r"/>
            <a:endParaRPr lang="en-GB">
              <a:solidFill>
                <a:schemeClr val="accent1"/>
              </a:solidFill>
              <a:cs typeface="Calibri Light"/>
            </a:endParaRPr>
          </a:p>
        </p:txBody>
      </p:sp>
      <p:cxnSp>
        <p:nvCxnSpPr>
          <p:cNvPr id="7"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A3C69C1-8588-448B-B2B8-B0F4DAB5CE25}"/>
              </a:ext>
            </a:extLst>
          </p:cNvPr>
          <p:cNvSpPr>
            <a:spLocks noGrp="1"/>
          </p:cNvSpPr>
          <p:nvPr>
            <p:ph idx="1"/>
          </p:nvPr>
        </p:nvSpPr>
        <p:spPr>
          <a:xfrm>
            <a:off x="4976031" y="441960"/>
            <a:ext cx="6680481" cy="5953204"/>
          </a:xfrm>
        </p:spPr>
        <p:txBody>
          <a:bodyPr anchor="ctr">
            <a:normAutofit fontScale="92500" lnSpcReduction="10000"/>
          </a:bodyPr>
          <a:lstStyle/>
          <a:p>
            <a:pPr marL="342900">
              <a:buFont typeface="Arial,Sans-Serif" panose="020B0604020202020204" pitchFamily="34" charset="0"/>
            </a:pPr>
            <a:endParaRPr lang="en-US" sz="2400" i="1">
              <a:latin typeface="Corbel"/>
            </a:endParaRPr>
          </a:p>
          <a:p>
            <a:pPr marL="342900">
              <a:buFont typeface="Arial,Sans-Serif" panose="020B0604020202020204" pitchFamily="34" charset="0"/>
            </a:pPr>
            <a:endParaRPr lang="en-US" sz="2400" i="1">
              <a:latin typeface="Corbel"/>
            </a:endParaRPr>
          </a:p>
          <a:p>
            <a:pPr marL="342900">
              <a:buFont typeface="Arial,Sans-Serif" panose="020B0604020202020204" pitchFamily="34" charset="0"/>
            </a:pPr>
            <a:r>
              <a:rPr lang="en-US" sz="2400" i="1">
                <a:latin typeface="Corbel"/>
              </a:rPr>
              <a:t>Feature Extraction</a:t>
            </a:r>
            <a:r>
              <a:rPr lang="en-US" sz="2400">
                <a:latin typeface="Corbel"/>
              </a:rPr>
              <a:t>: </a:t>
            </a:r>
            <a:endParaRPr lang="en-US" sz="2400">
              <a:ea typeface="+mn-lt"/>
              <a:cs typeface="+mn-lt"/>
            </a:endParaRPr>
          </a:p>
          <a:p>
            <a:pPr marL="685800" indent="-457200" algn="just">
              <a:buAutoNum type="arabicPeriod"/>
            </a:pPr>
            <a:r>
              <a:rPr lang="en-US" sz="2400">
                <a:latin typeface="Corbel"/>
              </a:rPr>
              <a:t>The CUISDE Dataset used here is not fit for training a model.</a:t>
            </a:r>
            <a:endParaRPr lang="en-US" sz="2400">
              <a:ea typeface="+mn-lt"/>
              <a:cs typeface="+mn-lt"/>
            </a:endParaRPr>
          </a:p>
          <a:p>
            <a:pPr marL="685800" indent="-457200" algn="just">
              <a:buAutoNum type="arabicPeriod"/>
            </a:pPr>
            <a:r>
              <a:rPr lang="en-US" sz="2400">
                <a:latin typeface="Corbel"/>
              </a:rPr>
              <a:t>The mask is used to sample the fake image along the boundary of the spliced image.</a:t>
            </a:r>
            <a:endParaRPr lang="en-US" sz="2400">
              <a:ea typeface="+mn-lt"/>
              <a:cs typeface="+mn-lt"/>
            </a:endParaRPr>
          </a:p>
          <a:p>
            <a:pPr marL="685800" indent="-457200" algn="just">
              <a:buAutoNum type="arabicPeriod"/>
            </a:pPr>
            <a:r>
              <a:rPr lang="en-US" sz="2400">
                <a:latin typeface="Corbel"/>
              </a:rPr>
              <a:t>The image is converted to grayscale and then it is further converted to binary image using Otsu’s thresholding.</a:t>
            </a:r>
            <a:endParaRPr lang="en-US" sz="2400">
              <a:ea typeface="+mn-lt"/>
              <a:cs typeface="+mn-lt"/>
            </a:endParaRPr>
          </a:p>
          <a:p>
            <a:pPr marL="685800" indent="-457200" algn="just">
              <a:buAutoNum type="arabicPeriod"/>
            </a:pPr>
            <a:r>
              <a:rPr lang="en-US" sz="2400">
                <a:latin typeface="Corbel"/>
              </a:rPr>
              <a:t>Sampling is done by creating a window of 64X64 and moving it through the fake image and counting the number of zero valued pixels.</a:t>
            </a:r>
            <a:endParaRPr lang="en-US" sz="2400">
              <a:ea typeface="+mn-lt"/>
              <a:cs typeface="+mn-lt"/>
            </a:endParaRPr>
          </a:p>
          <a:p>
            <a:pPr marL="685800" indent="-457200" algn="just">
              <a:buAutoNum type="arabicPeriod"/>
            </a:pPr>
            <a:r>
              <a:rPr lang="en-US" sz="2400">
                <a:latin typeface="Corbel"/>
              </a:rPr>
              <a:t>Since the data was too large therefore different batches are created </a:t>
            </a:r>
            <a:endParaRPr lang="en-US" sz="2400">
              <a:ea typeface="+mn-lt"/>
              <a:cs typeface="+mn-lt"/>
            </a:endParaRPr>
          </a:p>
          <a:p>
            <a:pPr marL="685800" indent="-457200" algn="just">
              <a:buAutoNum type="arabicPeriod"/>
            </a:pPr>
            <a:r>
              <a:rPr lang="en-US" sz="2400">
                <a:latin typeface="Corbel"/>
              </a:rPr>
              <a:t>Each batch consists of the data frame for 10 images. So, 16 batches are created from the CUISDE Dataset.</a:t>
            </a:r>
            <a:endParaRPr lang="en-US" sz="2400">
              <a:ea typeface="+mn-lt"/>
              <a:cs typeface="+mn-lt"/>
            </a:endParaRPr>
          </a:p>
          <a:p>
            <a:endParaRPr lang="en-GB" sz="2400">
              <a:ea typeface="+mn-lt"/>
              <a:cs typeface="+mn-lt"/>
            </a:endParaRPr>
          </a:p>
        </p:txBody>
      </p:sp>
      <p:sp>
        <p:nvSpPr>
          <p:cNvPr id="4" name="Slide Number Placeholder 3">
            <a:extLst>
              <a:ext uri="{FF2B5EF4-FFF2-40B4-BE49-F238E27FC236}">
                <a16:creationId xmlns:a16="http://schemas.microsoft.com/office/drawing/2014/main" id="{6BC9DA3E-ACBD-4172-9723-2DC7D6BFAD2A}"/>
              </a:ext>
            </a:extLst>
          </p:cNvPr>
          <p:cNvSpPr>
            <a:spLocks noGrp="1"/>
          </p:cNvSpPr>
          <p:nvPr>
            <p:ph type="sldNum" sz="quarter" idx="12"/>
          </p:nvPr>
        </p:nvSpPr>
        <p:spPr/>
        <p:txBody>
          <a:bodyPr/>
          <a:lstStyle/>
          <a:p>
            <a:fld id="{330EA680-D336-4FF7-8B7A-9848BB0A1C32}" type="slidenum">
              <a:rPr lang="en-GB" smtClean="0"/>
              <a:t>10</a:t>
            </a:fld>
            <a:endParaRPr lang="en-GB"/>
          </a:p>
        </p:txBody>
      </p:sp>
    </p:spTree>
    <p:extLst>
      <p:ext uri="{BB962C8B-B14F-4D97-AF65-F5344CB8AC3E}">
        <p14:creationId xmlns:p14="http://schemas.microsoft.com/office/powerpoint/2010/main" val="3767277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41675F-A3CA-47F4-A36D-C77C99B724A5}"/>
              </a:ext>
            </a:extLst>
          </p:cNvPr>
          <p:cNvSpPr>
            <a:spLocks noGrp="1"/>
          </p:cNvSpPr>
          <p:nvPr>
            <p:ph type="title"/>
          </p:nvPr>
        </p:nvSpPr>
        <p:spPr>
          <a:xfrm>
            <a:off x="838200" y="963877"/>
            <a:ext cx="3494362" cy="4930246"/>
          </a:xfrm>
        </p:spPr>
        <p:txBody>
          <a:bodyPr>
            <a:normAutofit/>
          </a:bodyPr>
          <a:lstStyle/>
          <a:p>
            <a:pPr algn="r"/>
            <a:r>
              <a:rPr lang="en-US" sz="3600" cap="all">
                <a:latin typeface="Corbel"/>
                <a:cs typeface="Calibri Light"/>
              </a:rPr>
              <a:t>PROPOSED</a:t>
            </a:r>
            <a:br>
              <a:rPr lang="en-US" sz="3600" cap="all">
                <a:latin typeface="Corbel"/>
                <a:cs typeface="Calibri Light"/>
              </a:rPr>
            </a:br>
            <a:r>
              <a:rPr lang="en-US" sz="3600" cap="all">
                <a:latin typeface="Corbel"/>
                <a:cs typeface="Calibri Light"/>
              </a:rPr>
              <a:t>METHODOLOGY</a:t>
            </a:r>
            <a:endParaRPr lang="en-GB" sz="3600">
              <a:ea typeface="+mj-lt"/>
              <a:cs typeface="+mj-lt"/>
            </a:endParaRPr>
          </a:p>
          <a:p>
            <a:pPr algn="r"/>
            <a:endParaRPr lang="en-GB">
              <a:solidFill>
                <a:schemeClr val="accent1"/>
              </a:solidFill>
              <a:cs typeface="Calibri Light"/>
            </a:endParaRPr>
          </a:p>
        </p:txBody>
      </p:sp>
      <p:cxnSp>
        <p:nvCxnSpPr>
          <p:cNvPr id="7"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A3C69C1-8588-448B-B2B8-B0F4DAB5CE25}"/>
              </a:ext>
            </a:extLst>
          </p:cNvPr>
          <p:cNvSpPr>
            <a:spLocks noGrp="1"/>
          </p:cNvSpPr>
          <p:nvPr>
            <p:ph idx="1"/>
          </p:nvPr>
        </p:nvSpPr>
        <p:spPr>
          <a:xfrm>
            <a:off x="4976031" y="441960"/>
            <a:ext cx="6680481" cy="5953204"/>
          </a:xfrm>
        </p:spPr>
        <p:txBody>
          <a:bodyPr anchor="ctr">
            <a:normAutofit/>
          </a:bodyPr>
          <a:lstStyle/>
          <a:p>
            <a:r>
              <a:rPr lang="en-US" sz="2400" i="1" noProof="1">
                <a:latin typeface="Corbel"/>
              </a:rPr>
              <a:t>Classification:</a:t>
            </a:r>
            <a:endParaRPr lang="en-US" sz="2400" noProof="1">
              <a:ea typeface="+mn-lt"/>
              <a:cs typeface="+mn-lt"/>
            </a:endParaRPr>
          </a:p>
          <a:p>
            <a:pPr marL="457200" indent="-457200" algn="just">
              <a:buAutoNum type="arabicPeriod"/>
            </a:pPr>
            <a:r>
              <a:rPr lang="en-US" sz="2400" i="1" noProof="1">
                <a:latin typeface="Corbel"/>
              </a:rPr>
              <a:t>C</a:t>
            </a:r>
            <a:r>
              <a:rPr lang="en-US" sz="2400" noProof="1">
                <a:latin typeface="Corbel"/>
              </a:rPr>
              <a:t>ollected data is classified using CNN.</a:t>
            </a:r>
            <a:endParaRPr lang="en-US" sz="2400" noProof="1">
              <a:ea typeface="+mn-lt"/>
              <a:cs typeface="+mn-lt"/>
            </a:endParaRPr>
          </a:p>
          <a:p>
            <a:pPr marL="457200" indent="-457200" algn="just">
              <a:buAutoNum type="arabicPeriod"/>
            </a:pPr>
            <a:r>
              <a:rPr lang="en-US" sz="2400" noProof="1">
                <a:latin typeface="Corbel"/>
              </a:rPr>
              <a:t>First the data is splitted in Testing and Training data in the ratio of 1:4 respectively.</a:t>
            </a:r>
            <a:endParaRPr lang="en-US" sz="2400" noProof="1">
              <a:ea typeface="+mn-lt"/>
              <a:cs typeface="+mn-lt"/>
            </a:endParaRPr>
          </a:p>
          <a:p>
            <a:pPr marL="457200" indent="-457200" algn="just">
              <a:buAutoNum type="arabicPeriod"/>
            </a:pPr>
            <a:r>
              <a:rPr lang="en-US" sz="2400" noProof="1">
                <a:latin typeface="Corbel"/>
              </a:rPr>
              <a:t>This data is trained on the training dataset. </a:t>
            </a:r>
            <a:endParaRPr lang="en-US" sz="2400" noProof="1">
              <a:ea typeface="+mn-lt"/>
              <a:cs typeface="+mn-lt"/>
            </a:endParaRPr>
          </a:p>
          <a:p>
            <a:pPr marL="457200" indent="-457200" algn="just">
              <a:buAutoNum type="arabicPeriod"/>
            </a:pPr>
            <a:r>
              <a:rPr lang="en-US" sz="2400" noProof="1">
                <a:latin typeface="Corbel"/>
              </a:rPr>
              <a:t>Then to predict the labels in the test dataset it is passed through predict function.</a:t>
            </a:r>
            <a:endParaRPr lang="en-US" sz="2400" noProof="1">
              <a:ea typeface="+mn-lt"/>
              <a:cs typeface="+mn-lt"/>
            </a:endParaRPr>
          </a:p>
        </p:txBody>
      </p:sp>
      <p:sp>
        <p:nvSpPr>
          <p:cNvPr id="4" name="Slide Number Placeholder 3">
            <a:extLst>
              <a:ext uri="{FF2B5EF4-FFF2-40B4-BE49-F238E27FC236}">
                <a16:creationId xmlns:a16="http://schemas.microsoft.com/office/drawing/2014/main" id="{11F3B9EB-1521-4EBD-A184-1E4B42792B58}"/>
              </a:ext>
            </a:extLst>
          </p:cNvPr>
          <p:cNvSpPr>
            <a:spLocks noGrp="1"/>
          </p:cNvSpPr>
          <p:nvPr>
            <p:ph type="sldNum" sz="quarter" idx="12"/>
          </p:nvPr>
        </p:nvSpPr>
        <p:spPr/>
        <p:txBody>
          <a:bodyPr/>
          <a:lstStyle/>
          <a:p>
            <a:fld id="{330EA680-D336-4FF7-8B7A-9848BB0A1C32}" type="slidenum">
              <a:rPr lang="en-GB" smtClean="0"/>
              <a:t>11</a:t>
            </a:fld>
            <a:endParaRPr lang="en-GB"/>
          </a:p>
        </p:txBody>
      </p:sp>
    </p:spTree>
    <p:extLst>
      <p:ext uri="{BB962C8B-B14F-4D97-AF65-F5344CB8AC3E}">
        <p14:creationId xmlns:p14="http://schemas.microsoft.com/office/powerpoint/2010/main" val="753062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58" name="Group 57">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59" name="Freeform: Shape 58">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Shape 59">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Shape 60">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Shape 62">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Shape 64">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grpSp>
      <p:sp>
        <p:nvSpPr>
          <p:cNvPr id="2" name="Title 1">
            <a:extLst>
              <a:ext uri="{FF2B5EF4-FFF2-40B4-BE49-F238E27FC236}">
                <a16:creationId xmlns:a16="http://schemas.microsoft.com/office/drawing/2014/main" id="{7D43BAAB-0D49-47FD-9D76-D5ED5CE3814F}"/>
              </a:ext>
            </a:extLst>
          </p:cNvPr>
          <p:cNvSpPr>
            <a:spLocks noGrp="1"/>
          </p:cNvSpPr>
          <p:nvPr>
            <p:ph type="title"/>
          </p:nvPr>
        </p:nvSpPr>
        <p:spPr>
          <a:xfrm>
            <a:off x="394026" y="2450759"/>
            <a:ext cx="4288920" cy="2031055"/>
          </a:xfrm>
        </p:spPr>
        <p:txBody>
          <a:bodyPr vert="horz" lIns="91440" tIns="45720" rIns="91440" bIns="45720" rtlCol="0" anchor="b">
            <a:normAutofit/>
          </a:bodyPr>
          <a:lstStyle/>
          <a:p>
            <a:pPr algn="ctr"/>
            <a:r>
              <a:rPr lang="en-US" sz="5200" kern="1200">
                <a:solidFill>
                  <a:schemeClr val="tx2"/>
                </a:solidFill>
                <a:latin typeface="+mj-lt"/>
                <a:ea typeface="+mj-ea"/>
                <a:cs typeface="+mj-cs"/>
              </a:rPr>
              <a:t>Proposed Methodology</a:t>
            </a:r>
          </a:p>
        </p:txBody>
      </p:sp>
      <p:pic>
        <p:nvPicPr>
          <p:cNvPr id="11" name="Picture 16" descr="A picture containing diagram&#10;&#10;Description automatically generated">
            <a:extLst>
              <a:ext uri="{FF2B5EF4-FFF2-40B4-BE49-F238E27FC236}">
                <a16:creationId xmlns:a16="http://schemas.microsoft.com/office/drawing/2014/main" id="{212FE226-0EB9-46EF-8637-B68409787C95}"/>
              </a:ext>
            </a:extLst>
          </p:cNvPr>
          <p:cNvPicPr>
            <a:picLocks noChangeAspect="1"/>
          </p:cNvPicPr>
          <p:nvPr/>
        </p:nvPicPr>
        <p:blipFill>
          <a:blip r:embed="rId2"/>
          <a:stretch>
            <a:fillRect/>
          </a:stretch>
        </p:blipFill>
        <p:spPr>
          <a:xfrm>
            <a:off x="5465525" y="410057"/>
            <a:ext cx="5718129" cy="6100517"/>
          </a:xfrm>
          <a:prstGeom prst="rect">
            <a:avLst/>
          </a:prstGeom>
        </p:spPr>
      </p:pic>
      <p:sp>
        <p:nvSpPr>
          <p:cNvPr id="3" name="Slide Number Placeholder 2">
            <a:extLst>
              <a:ext uri="{FF2B5EF4-FFF2-40B4-BE49-F238E27FC236}">
                <a16:creationId xmlns:a16="http://schemas.microsoft.com/office/drawing/2014/main" id="{CEAA52A5-3210-40D7-8E20-5D38BE8B7A40}"/>
              </a:ext>
            </a:extLst>
          </p:cNvPr>
          <p:cNvSpPr>
            <a:spLocks noGrp="1"/>
          </p:cNvSpPr>
          <p:nvPr>
            <p:ph type="sldNum" sz="quarter" idx="12"/>
          </p:nvPr>
        </p:nvSpPr>
        <p:spPr/>
        <p:txBody>
          <a:bodyPr/>
          <a:lstStyle/>
          <a:p>
            <a:fld id="{330EA680-D336-4FF7-8B7A-9848BB0A1C32}" type="slidenum">
              <a:rPr lang="en-GB" smtClean="0"/>
              <a:t>12</a:t>
            </a:fld>
            <a:endParaRPr lang="en-GB"/>
          </a:p>
        </p:txBody>
      </p:sp>
    </p:spTree>
    <p:extLst>
      <p:ext uri="{BB962C8B-B14F-4D97-AF65-F5344CB8AC3E}">
        <p14:creationId xmlns:p14="http://schemas.microsoft.com/office/powerpoint/2010/main" val="1347631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1734A02-ED7A-4C36-83A7-C4F2F7F60CEE}"/>
              </a:ext>
            </a:extLst>
          </p:cNvPr>
          <p:cNvSpPr>
            <a:spLocks noGrp="1"/>
          </p:cNvSpPr>
          <p:nvPr>
            <p:ph type="title"/>
          </p:nvPr>
        </p:nvSpPr>
        <p:spPr>
          <a:xfrm>
            <a:off x="537159" y="783711"/>
            <a:ext cx="3241847" cy="3237579"/>
          </a:xfrm>
        </p:spPr>
        <p:txBody>
          <a:bodyPr>
            <a:normAutofit/>
          </a:bodyPr>
          <a:lstStyle/>
          <a:p>
            <a:pPr algn="ctr"/>
            <a:r>
              <a:rPr lang="en-GB" sz="2800" cap="all">
                <a:solidFill>
                  <a:schemeClr val="bg1"/>
                </a:solidFill>
                <a:latin typeface="Corbel"/>
              </a:rPr>
              <a:t>IMPLEMENTATION</a:t>
            </a:r>
            <a:br>
              <a:rPr lang="en-GB" sz="2800" cap="all">
                <a:solidFill>
                  <a:schemeClr val="bg1"/>
                </a:solidFill>
                <a:latin typeface="Corbel"/>
              </a:rPr>
            </a:br>
            <a:r>
              <a:rPr lang="en-GB" sz="2800" cap="all">
                <a:solidFill>
                  <a:schemeClr val="bg1"/>
                </a:solidFill>
                <a:latin typeface="Corbel"/>
              </a:rPr>
              <a:t>DETAILS</a:t>
            </a:r>
            <a:endParaRPr lang="en-GB" sz="2800">
              <a:solidFill>
                <a:schemeClr val="bg1"/>
              </a:solidFill>
              <a:ea typeface="+mj-lt"/>
              <a:cs typeface="+mj-lt"/>
            </a:endParaRPr>
          </a:p>
          <a:p>
            <a:endParaRPr lang="en-GB" sz="3800">
              <a:solidFill>
                <a:srgbClr val="FFFFFF"/>
              </a:solidFill>
              <a:cs typeface="Calibri Light"/>
            </a:endParaRP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2955CD-2A83-4BBF-9B7B-18DAC6C06F85}"/>
              </a:ext>
            </a:extLst>
          </p:cNvPr>
          <p:cNvSpPr>
            <a:spLocks noGrp="1"/>
          </p:cNvSpPr>
          <p:nvPr>
            <p:ph idx="1"/>
          </p:nvPr>
        </p:nvSpPr>
        <p:spPr>
          <a:xfrm>
            <a:off x="4379709" y="686862"/>
            <a:ext cx="7037591" cy="5475129"/>
          </a:xfrm>
        </p:spPr>
        <p:txBody>
          <a:bodyPr anchor="ctr">
            <a:normAutofit fontScale="77500" lnSpcReduction="20000"/>
          </a:bodyPr>
          <a:lstStyle/>
          <a:p>
            <a:endParaRPr lang="en-GB" sz="2600" noProof="1">
              <a:latin typeface="Corbel"/>
            </a:endParaRPr>
          </a:p>
          <a:p>
            <a:endParaRPr lang="en-GB" sz="2600" noProof="1">
              <a:latin typeface="Corbel"/>
              <a:ea typeface="+mn-lt"/>
              <a:cs typeface="+mn-lt"/>
            </a:endParaRPr>
          </a:p>
          <a:p>
            <a:r>
              <a:rPr lang="en-GB" sz="2600" noProof="1">
                <a:latin typeface="Corbel"/>
              </a:rPr>
              <a:t>The project contains 3 files (excluding the readme), the 2 files are :-</a:t>
            </a:r>
            <a:endParaRPr lang="en-GB" sz="2600" noProof="1">
              <a:latin typeface="Corbel"/>
              <a:ea typeface="+mn-lt"/>
              <a:cs typeface="+mn-lt"/>
            </a:endParaRPr>
          </a:p>
          <a:p>
            <a:pPr>
              <a:buFont typeface="Arial,Sans-Serif" panose="020B0604020202020204" pitchFamily="34" charset="0"/>
            </a:pPr>
            <a:r>
              <a:rPr lang="en-GB" sz="2600" noProof="1">
                <a:latin typeface="Corbel"/>
              </a:rPr>
              <a:t>PreProcessing.py (python file)</a:t>
            </a:r>
            <a:endParaRPr lang="en-GB" sz="2600" noProof="1">
              <a:latin typeface="Corbel"/>
              <a:ea typeface="+mn-lt"/>
              <a:cs typeface="+mn-lt"/>
            </a:endParaRPr>
          </a:p>
          <a:p>
            <a:pPr>
              <a:buFont typeface="Arial,Sans-Serif" panose="020B0604020202020204" pitchFamily="34" charset="0"/>
            </a:pPr>
            <a:r>
              <a:rPr lang="en-GB" sz="2600" noProof="1">
                <a:latin typeface="Corbel"/>
              </a:rPr>
              <a:t>Classify.ipynb (python notebook)</a:t>
            </a:r>
            <a:endParaRPr lang="en-GB" sz="2600" noProof="1">
              <a:latin typeface="Corbel"/>
              <a:ea typeface="+mn-lt"/>
              <a:cs typeface="+mn-lt"/>
            </a:endParaRPr>
          </a:p>
          <a:p>
            <a:pPr>
              <a:buFont typeface="Arial,Sans-Serif" panose="020B0604020202020204" pitchFamily="34" charset="0"/>
            </a:pPr>
            <a:r>
              <a:rPr lang="en-GB" sz="2600" noProof="1">
                <a:latin typeface="Corbel"/>
                <a:ea typeface="+mn-lt"/>
                <a:cs typeface="+mn-lt"/>
              </a:rPr>
              <a:t>sample_output.py (python file)</a:t>
            </a:r>
          </a:p>
          <a:p>
            <a:pPr algn="just"/>
            <a:endParaRPr lang="en-GB" sz="2600" noProof="1">
              <a:latin typeface="Corbel"/>
              <a:ea typeface="+mn-lt"/>
              <a:cs typeface="+mn-lt"/>
            </a:endParaRPr>
          </a:p>
          <a:p>
            <a:pPr algn="just"/>
            <a:endParaRPr lang="en-GB" sz="2600" noProof="1">
              <a:latin typeface="Corbel"/>
              <a:cs typeface="Calibri" panose="020F0502020204030204"/>
            </a:endParaRPr>
          </a:p>
          <a:p>
            <a:pPr algn="just"/>
            <a:r>
              <a:rPr lang="en-GB" sz="2600" i="1" noProof="1">
                <a:latin typeface="Corbel"/>
              </a:rPr>
              <a:t>Software &amp; Hardware Requirements </a:t>
            </a:r>
            <a:endParaRPr lang="en-GB" sz="2600" noProof="1">
              <a:latin typeface="Corbel"/>
              <a:ea typeface="+mn-lt"/>
              <a:cs typeface="+mn-lt"/>
            </a:endParaRPr>
          </a:p>
          <a:p>
            <a:pPr algn="just">
              <a:buFont typeface="Arial,Sans-Serif" panose="020B0604020202020204" pitchFamily="34" charset="0"/>
            </a:pPr>
            <a:r>
              <a:rPr lang="en-GB" sz="2600" noProof="1">
                <a:latin typeface="Corbel"/>
              </a:rPr>
              <a:t>The code was developed (in addition to Google Colab) on local system having the following specifications :-</a:t>
            </a:r>
            <a:endParaRPr lang="en-GB" sz="2600" noProof="1">
              <a:latin typeface="Corbel"/>
              <a:ea typeface="+mn-lt"/>
              <a:cs typeface="+mn-lt"/>
            </a:endParaRPr>
          </a:p>
          <a:p>
            <a:pPr algn="just">
              <a:buFont typeface="Arial,Sans-Serif" panose="020B0604020202020204" pitchFamily="34" charset="0"/>
            </a:pPr>
            <a:r>
              <a:rPr lang="en-GB" sz="2600" noProof="1">
                <a:latin typeface="Corbel"/>
              </a:rPr>
              <a:t>RAM :- 8 GB</a:t>
            </a:r>
            <a:endParaRPr lang="en-GB" sz="2600" noProof="1">
              <a:latin typeface="Corbel"/>
              <a:ea typeface="+mn-lt"/>
              <a:cs typeface="+mn-lt"/>
            </a:endParaRPr>
          </a:p>
          <a:p>
            <a:pPr algn="just">
              <a:buFont typeface="Arial,Sans-Serif" panose="020B0604020202020204" pitchFamily="34" charset="0"/>
            </a:pPr>
            <a:r>
              <a:rPr lang="en-GB" sz="2600" noProof="1">
                <a:latin typeface="Corbel"/>
              </a:rPr>
              <a:t>Intel Core i5 processor</a:t>
            </a:r>
            <a:endParaRPr lang="en-GB" sz="2600" noProof="1">
              <a:latin typeface="Corbel"/>
              <a:ea typeface="+mn-lt"/>
              <a:cs typeface="+mn-lt"/>
            </a:endParaRPr>
          </a:p>
          <a:p>
            <a:pPr algn="just">
              <a:buFont typeface="Arial,Sans-Serif" panose="020B0604020202020204" pitchFamily="34" charset="0"/>
            </a:pPr>
            <a:r>
              <a:rPr lang="en-GB" sz="2600" noProof="1">
                <a:latin typeface="Corbel"/>
              </a:rPr>
              <a:t>1 TB hard disk drive</a:t>
            </a:r>
            <a:endParaRPr lang="en-GB" sz="2600" noProof="1">
              <a:latin typeface="Corbel"/>
              <a:ea typeface="+mn-lt"/>
              <a:cs typeface="+mn-lt"/>
            </a:endParaRPr>
          </a:p>
          <a:p>
            <a:pPr algn="just">
              <a:buFont typeface="Arial,Sans-Serif" panose="020B0604020202020204" pitchFamily="34" charset="0"/>
            </a:pPr>
            <a:r>
              <a:rPr lang="en-GB" sz="2600" noProof="1">
                <a:latin typeface="Corbel"/>
              </a:rPr>
              <a:t>Operating Systems :- Windows 10 (64 bit), Linux Ubuntu (LTS 18.04)</a:t>
            </a:r>
            <a:endParaRPr lang="en-GB" sz="2600" noProof="1">
              <a:latin typeface="Corbel"/>
              <a:ea typeface="+mn-lt"/>
              <a:cs typeface="+mn-lt"/>
            </a:endParaRPr>
          </a:p>
          <a:p>
            <a:endParaRPr lang="en-GB" sz="2600" noProof="1">
              <a:latin typeface="Corbel"/>
              <a:cs typeface="Calibri"/>
            </a:endParaRPr>
          </a:p>
        </p:txBody>
      </p:sp>
      <p:sp>
        <p:nvSpPr>
          <p:cNvPr id="4" name="Slide Number Placeholder 3">
            <a:extLst>
              <a:ext uri="{FF2B5EF4-FFF2-40B4-BE49-F238E27FC236}">
                <a16:creationId xmlns:a16="http://schemas.microsoft.com/office/drawing/2014/main" id="{0F0EBE9D-62F6-4F0F-8D81-017EC3793CC3}"/>
              </a:ext>
            </a:extLst>
          </p:cNvPr>
          <p:cNvSpPr>
            <a:spLocks noGrp="1"/>
          </p:cNvSpPr>
          <p:nvPr>
            <p:ph type="sldNum" sz="quarter" idx="12"/>
          </p:nvPr>
        </p:nvSpPr>
        <p:spPr/>
        <p:txBody>
          <a:bodyPr/>
          <a:lstStyle/>
          <a:p>
            <a:fld id="{330EA680-D336-4FF7-8B7A-9848BB0A1C32}" type="slidenum">
              <a:rPr lang="en-GB" smtClean="0"/>
              <a:t>13</a:t>
            </a:fld>
            <a:endParaRPr lang="en-GB"/>
          </a:p>
        </p:txBody>
      </p:sp>
    </p:spTree>
    <p:extLst>
      <p:ext uri="{BB962C8B-B14F-4D97-AF65-F5344CB8AC3E}">
        <p14:creationId xmlns:p14="http://schemas.microsoft.com/office/powerpoint/2010/main" val="1722225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212545B-9135-4E67-9464-CC34E6270516}"/>
              </a:ext>
            </a:extLst>
          </p:cNvPr>
          <p:cNvSpPr>
            <a:spLocks noGrp="1"/>
          </p:cNvSpPr>
          <p:nvPr>
            <p:ph idx="1"/>
          </p:nvPr>
        </p:nvSpPr>
        <p:spPr>
          <a:xfrm>
            <a:off x="838200" y="1094941"/>
            <a:ext cx="10505162" cy="5082022"/>
          </a:xfrm>
        </p:spPr>
        <p:txBody>
          <a:bodyPr vert="horz" lIns="91440" tIns="45720" rIns="91440" bIns="45720" rtlCol="0" anchor="t">
            <a:normAutofit/>
          </a:bodyPr>
          <a:lstStyle/>
          <a:p>
            <a:r>
              <a:rPr lang="en-GB" sz="2000" i="1" noProof="1">
                <a:solidFill>
                  <a:schemeClr val="accent6"/>
                </a:solidFill>
                <a:latin typeface="Corbel"/>
              </a:rPr>
              <a:t>1. Preprocessing.py:</a:t>
            </a:r>
            <a:endParaRPr lang="en-GB" sz="2000" noProof="1">
              <a:solidFill>
                <a:schemeClr val="accent6"/>
              </a:solidFill>
              <a:ea typeface="+mn-lt"/>
              <a:cs typeface="+mn-lt"/>
            </a:endParaRPr>
          </a:p>
          <a:p>
            <a:endParaRPr lang="en-GB" sz="2000" noProof="1">
              <a:ea typeface="+mn-lt"/>
              <a:cs typeface="+mn-lt"/>
            </a:endParaRPr>
          </a:p>
          <a:p>
            <a:r>
              <a:rPr lang="en-GB" sz="2000" noProof="1">
                <a:latin typeface="Corbel"/>
              </a:rPr>
              <a:t>Step 1: The paths for the authentic and forged images are created.</a:t>
            </a:r>
            <a:endParaRPr lang="en-GB" sz="2000" noProof="1">
              <a:ea typeface="+mn-lt"/>
              <a:cs typeface="+mn-lt"/>
            </a:endParaRPr>
          </a:p>
          <a:p>
            <a:r>
              <a:rPr lang="en-GB" sz="2000" noProof="1">
                <a:latin typeface="Corbel"/>
              </a:rPr>
              <a:t>Step 2: All the fake images and their masks are passed to the extractWindowFake function which makes a window of 64X64 and counts the number of dark valued pixels in the mask image.If it is greater than a certain value then it is inserted into the  ‘data’ section.</a:t>
            </a:r>
            <a:endParaRPr lang="en-GB" sz="2000" noProof="1">
              <a:ea typeface="+mn-lt"/>
              <a:cs typeface="+mn-lt"/>
            </a:endParaRPr>
          </a:p>
          <a:p>
            <a:r>
              <a:rPr lang="en-GB" sz="2000" noProof="1">
                <a:latin typeface="Corbel"/>
              </a:rPr>
              <a:t>Step 3: All the authentic images are passed to the extractWindow function again in which a window is created and is traversed through the image. But here the R,G,B components of the image(in a window) are stored and returned.</a:t>
            </a:r>
            <a:endParaRPr lang="en-GB" sz="2000" noProof="1">
              <a:ea typeface="+mn-lt"/>
              <a:cs typeface="+mn-lt"/>
            </a:endParaRPr>
          </a:p>
          <a:p>
            <a:r>
              <a:rPr lang="en-GB" sz="2000" noProof="1">
                <a:latin typeface="Corbel"/>
              </a:rPr>
              <a:t>Step 4: The data generated by these two functions are stored in a pickle file.Since the data was too large therefore the preprocessing stage code was implemented batch wise.</a:t>
            </a:r>
            <a:endParaRPr lang="en-GB" sz="2000" noProof="1">
              <a:ea typeface="+mn-lt"/>
              <a:cs typeface="+mn-lt"/>
            </a:endParaRPr>
          </a:p>
          <a:p>
            <a:r>
              <a:rPr lang="en-GB" sz="2000" noProof="1">
                <a:latin typeface="Corbel"/>
              </a:rPr>
              <a:t>Step 5: After generating the pickle files for all the batches they were stored in Google Drive.</a:t>
            </a:r>
            <a:endParaRPr lang="en-GB" sz="2000" noProof="1">
              <a:ea typeface="+mn-lt"/>
              <a:cs typeface="+mn-lt"/>
            </a:endParaRPr>
          </a:p>
          <a:p>
            <a:endParaRPr lang="en-GB" sz="2000">
              <a:ea typeface="+mn-lt"/>
              <a:cs typeface="+mn-lt"/>
            </a:endParaRPr>
          </a:p>
        </p:txBody>
      </p:sp>
      <p:sp>
        <p:nvSpPr>
          <p:cNvPr id="2" name="Slide Number Placeholder 1">
            <a:extLst>
              <a:ext uri="{FF2B5EF4-FFF2-40B4-BE49-F238E27FC236}">
                <a16:creationId xmlns:a16="http://schemas.microsoft.com/office/drawing/2014/main" id="{BE3A7E41-9D89-4FAE-8598-EDAA52348764}"/>
              </a:ext>
            </a:extLst>
          </p:cNvPr>
          <p:cNvSpPr>
            <a:spLocks noGrp="1"/>
          </p:cNvSpPr>
          <p:nvPr>
            <p:ph type="sldNum" sz="quarter" idx="12"/>
          </p:nvPr>
        </p:nvSpPr>
        <p:spPr/>
        <p:txBody>
          <a:bodyPr/>
          <a:lstStyle/>
          <a:p>
            <a:fld id="{330EA680-D336-4FF7-8B7A-9848BB0A1C32}" type="slidenum">
              <a:rPr lang="en-GB" smtClean="0"/>
              <a:t>14</a:t>
            </a:fld>
            <a:endParaRPr lang="en-GB"/>
          </a:p>
        </p:txBody>
      </p:sp>
    </p:spTree>
    <p:extLst>
      <p:ext uri="{BB962C8B-B14F-4D97-AF65-F5344CB8AC3E}">
        <p14:creationId xmlns:p14="http://schemas.microsoft.com/office/powerpoint/2010/main" val="3531015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212545B-9135-4E67-9464-CC34E6270516}"/>
              </a:ext>
            </a:extLst>
          </p:cNvPr>
          <p:cNvSpPr>
            <a:spLocks noGrp="1"/>
          </p:cNvSpPr>
          <p:nvPr>
            <p:ph idx="1"/>
          </p:nvPr>
        </p:nvSpPr>
        <p:spPr>
          <a:xfrm>
            <a:off x="838200" y="1094941"/>
            <a:ext cx="10505162" cy="5082022"/>
          </a:xfrm>
        </p:spPr>
        <p:txBody>
          <a:bodyPr vert="horz" lIns="91440" tIns="45720" rIns="91440" bIns="45720" rtlCol="0" anchor="t">
            <a:normAutofit/>
          </a:bodyPr>
          <a:lstStyle/>
          <a:p>
            <a:pPr algn="just"/>
            <a:r>
              <a:rPr lang="en-GB" sz="2000" i="1" noProof="1">
                <a:solidFill>
                  <a:schemeClr val="accent6"/>
                </a:solidFill>
                <a:latin typeface="Corbel"/>
              </a:rPr>
              <a:t>2. Classify.ipynb:</a:t>
            </a:r>
            <a:endParaRPr lang="en-GB" sz="2000" noProof="1">
              <a:solidFill>
                <a:schemeClr val="accent6"/>
              </a:solidFill>
              <a:ea typeface="+mn-lt"/>
              <a:cs typeface="+mn-lt"/>
            </a:endParaRPr>
          </a:p>
          <a:p>
            <a:pPr algn="just"/>
            <a:endParaRPr lang="en-GB" sz="2000" noProof="1">
              <a:ea typeface="+mn-lt"/>
              <a:cs typeface="+mn-lt"/>
            </a:endParaRPr>
          </a:p>
          <a:p>
            <a:pPr algn="just"/>
            <a:r>
              <a:rPr lang="en-GB" sz="2000" noProof="1">
                <a:latin typeface="Corbel"/>
              </a:rPr>
              <a:t>Step 1: The folder which contains all the pickle files is connected to the runtime of the Colab.</a:t>
            </a:r>
            <a:endParaRPr lang="en-GB" sz="2000" noProof="1">
              <a:ea typeface="+mn-lt"/>
              <a:cs typeface="+mn-lt"/>
            </a:endParaRPr>
          </a:p>
          <a:p>
            <a:pPr algn="just"/>
            <a:r>
              <a:rPr lang="en-GB" sz="2000" noProof="1">
                <a:latin typeface="Corbel"/>
              </a:rPr>
              <a:t>Step 2: The dataset is loaded into the dictionary dic from all the pickle files.The data and tag contains the dic[‘data’] and dic[‘tag’] respectively.</a:t>
            </a:r>
            <a:endParaRPr lang="en-GB" sz="2000" noProof="1">
              <a:ea typeface="+mn-lt"/>
              <a:cs typeface="+mn-lt"/>
            </a:endParaRPr>
          </a:p>
          <a:p>
            <a:pPr algn="just"/>
            <a:r>
              <a:rPr lang="en-GB" sz="2000" noProof="1">
                <a:latin typeface="Corbel"/>
              </a:rPr>
              <a:t>Step 3: The dataset is then splitted into training and testing data in the ratio of 4:1.</a:t>
            </a:r>
            <a:endParaRPr lang="en-GB" sz="2000" noProof="1">
              <a:ea typeface="+mn-lt"/>
              <a:cs typeface="+mn-lt"/>
            </a:endParaRPr>
          </a:p>
          <a:p>
            <a:pPr algn="just"/>
            <a:r>
              <a:rPr lang="en-GB" sz="2000" noProof="1">
                <a:latin typeface="Corbel"/>
              </a:rPr>
              <a:t>Step 4: The CNN classifier is further trained on the training data in 50 iterations and 32 batch size.</a:t>
            </a:r>
            <a:endParaRPr lang="en-GB" sz="2000" noProof="1">
              <a:ea typeface="+mn-lt"/>
              <a:cs typeface="+mn-lt"/>
            </a:endParaRPr>
          </a:p>
          <a:p>
            <a:pPr algn="just"/>
            <a:r>
              <a:rPr lang="en-GB" sz="2000" noProof="1">
                <a:latin typeface="Corbel"/>
              </a:rPr>
              <a:t>Step 5: For prediction x_test is passed to the predict function which will return an array.The values are rounded off. If it comes out to be 0 then the image is authentic else forged.</a:t>
            </a:r>
            <a:endParaRPr lang="en-GB" sz="2000" noProof="1">
              <a:ea typeface="+mn-lt"/>
              <a:cs typeface="+mn-lt"/>
            </a:endParaRPr>
          </a:p>
          <a:p>
            <a:pPr algn="just"/>
            <a:r>
              <a:rPr lang="en-GB" sz="2000" noProof="1">
                <a:latin typeface="Corbel"/>
              </a:rPr>
              <a:t>Step 6: To measure the accuracy predicted array is compared to the y_test and counting the number of correctly predicted values.</a:t>
            </a:r>
            <a:endParaRPr lang="en-GB" sz="2000" noProof="1">
              <a:ea typeface="+mn-lt"/>
              <a:cs typeface="+mn-lt"/>
            </a:endParaRPr>
          </a:p>
          <a:p>
            <a:pPr algn="just"/>
            <a:r>
              <a:rPr lang="en-GB" sz="2000" noProof="1">
                <a:latin typeface="Corbel"/>
              </a:rPr>
              <a:t>We observe that the accuracy by this method comes out to be 68.43%.</a:t>
            </a:r>
            <a:endParaRPr lang="en-GB" sz="2000" noProof="1">
              <a:ea typeface="+mn-lt"/>
              <a:cs typeface="+mn-lt"/>
            </a:endParaRPr>
          </a:p>
          <a:p>
            <a:endParaRPr lang="en-GB" sz="2000" i="1" noProof="1">
              <a:solidFill>
                <a:schemeClr val="accent6"/>
              </a:solidFill>
              <a:latin typeface="Corbel"/>
              <a:ea typeface="+mn-lt"/>
              <a:cs typeface="+mn-lt"/>
            </a:endParaRPr>
          </a:p>
        </p:txBody>
      </p:sp>
      <p:sp>
        <p:nvSpPr>
          <p:cNvPr id="2" name="Slide Number Placeholder 1">
            <a:extLst>
              <a:ext uri="{FF2B5EF4-FFF2-40B4-BE49-F238E27FC236}">
                <a16:creationId xmlns:a16="http://schemas.microsoft.com/office/drawing/2014/main" id="{23BA21FA-22C0-48B1-8FEB-532D5A830F92}"/>
              </a:ext>
            </a:extLst>
          </p:cNvPr>
          <p:cNvSpPr>
            <a:spLocks noGrp="1"/>
          </p:cNvSpPr>
          <p:nvPr>
            <p:ph type="sldNum" sz="quarter" idx="12"/>
          </p:nvPr>
        </p:nvSpPr>
        <p:spPr/>
        <p:txBody>
          <a:bodyPr/>
          <a:lstStyle/>
          <a:p>
            <a:fld id="{330EA680-D336-4FF7-8B7A-9848BB0A1C32}" type="slidenum">
              <a:rPr lang="en-GB" smtClean="0"/>
              <a:t>15</a:t>
            </a:fld>
            <a:endParaRPr lang="en-GB"/>
          </a:p>
        </p:txBody>
      </p:sp>
    </p:spTree>
    <p:extLst>
      <p:ext uri="{BB962C8B-B14F-4D97-AF65-F5344CB8AC3E}">
        <p14:creationId xmlns:p14="http://schemas.microsoft.com/office/powerpoint/2010/main" val="3537224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212545B-9135-4E67-9464-CC34E6270516}"/>
              </a:ext>
            </a:extLst>
          </p:cNvPr>
          <p:cNvSpPr>
            <a:spLocks noGrp="1"/>
          </p:cNvSpPr>
          <p:nvPr>
            <p:ph idx="1"/>
          </p:nvPr>
        </p:nvSpPr>
        <p:spPr>
          <a:xfrm>
            <a:off x="838200" y="1094941"/>
            <a:ext cx="10505162" cy="5082022"/>
          </a:xfrm>
        </p:spPr>
        <p:txBody>
          <a:bodyPr vert="horz" lIns="91440" tIns="45720" rIns="91440" bIns="45720" rtlCol="0" anchor="t">
            <a:normAutofit/>
          </a:bodyPr>
          <a:lstStyle/>
          <a:p>
            <a:pPr algn="just"/>
            <a:r>
              <a:rPr lang="en-GB" sz="2000" i="1" noProof="1">
                <a:solidFill>
                  <a:schemeClr val="accent6"/>
                </a:solidFill>
                <a:latin typeface="Corbel"/>
              </a:rPr>
              <a:t>3. sample_output.py:</a:t>
            </a:r>
            <a:endParaRPr lang="en-GB" sz="2000" noProof="1">
              <a:solidFill>
                <a:schemeClr val="accent6"/>
              </a:solidFill>
              <a:ea typeface="+mn-lt"/>
              <a:cs typeface="+mn-lt"/>
            </a:endParaRPr>
          </a:p>
          <a:p>
            <a:pPr algn="just"/>
            <a:endParaRPr lang="en-GB" sz="2000" noProof="1">
              <a:ea typeface="+mn-lt"/>
              <a:cs typeface="+mn-lt"/>
            </a:endParaRPr>
          </a:p>
          <a:p>
            <a:pPr algn="just"/>
            <a:r>
              <a:rPr lang="en-GB" sz="2000" noProof="1">
                <a:latin typeface="Corbel"/>
              </a:rPr>
              <a:t>Step 1: Provides a GUI for the user to interact with our project.</a:t>
            </a:r>
            <a:endParaRPr lang="en-GB" sz="2000" noProof="1">
              <a:latin typeface="Corbel"/>
              <a:ea typeface="+mn-lt"/>
              <a:cs typeface="+mn-lt"/>
            </a:endParaRPr>
          </a:p>
          <a:p>
            <a:pPr algn="just"/>
            <a:r>
              <a:rPr lang="en-GB" sz="2000" noProof="1">
                <a:latin typeface="Corbel"/>
              </a:rPr>
              <a:t>Step 2: It provides options like file explorer (to select the target image), load dataset (for final classifcation).</a:t>
            </a:r>
            <a:endParaRPr lang="en-GB" sz="2000" noProof="1">
              <a:latin typeface="Corbel"/>
              <a:ea typeface="+mn-lt"/>
              <a:cs typeface="+mn-lt"/>
            </a:endParaRPr>
          </a:p>
          <a:p>
            <a:pPr marL="0" indent="0" algn="just">
              <a:buNone/>
            </a:pPr>
            <a:r>
              <a:rPr lang="en-GB" sz="2000" noProof="1">
                <a:latin typeface="Corbel"/>
              </a:rPr>
              <a:t>To get outputs on our local machine, we had to consider only a fraction of the total dataset (7 out of 16 pickle files) because of memory errors. Also on our local machines we had to use RandomForest Classification, since CNN wasn't running.</a:t>
            </a:r>
            <a:endParaRPr lang="en-GB" sz="2000" noProof="1">
              <a:latin typeface="Corbel"/>
              <a:ea typeface="+mn-lt"/>
              <a:cs typeface="+mn-lt"/>
            </a:endParaRPr>
          </a:p>
          <a:p>
            <a:pPr algn="just"/>
            <a:r>
              <a:rPr lang="en-GB" sz="2000" noProof="1">
                <a:latin typeface="Corbel"/>
              </a:rPr>
              <a:t>Step 3: When the user runs this file, a window will pop out.</a:t>
            </a:r>
            <a:endParaRPr lang="en-GB" sz="2000" noProof="1">
              <a:latin typeface="Corbel"/>
              <a:ea typeface="+mn-lt"/>
              <a:cs typeface="+mn-lt"/>
            </a:endParaRPr>
          </a:p>
          <a:p>
            <a:pPr algn="just"/>
            <a:r>
              <a:rPr lang="en-GB" sz="2000" noProof="1">
                <a:latin typeface="Corbel"/>
              </a:rPr>
              <a:t>Step 4: Once the user has loaded the dataset and selected the image he/she should press the classify image button, and wait for some time to get the output.</a:t>
            </a:r>
            <a:endParaRPr lang="en-GB" sz="2000" noProof="1">
              <a:latin typeface="Corbel"/>
              <a:ea typeface="+mn-lt"/>
              <a:cs typeface="+mn-lt"/>
            </a:endParaRPr>
          </a:p>
          <a:p>
            <a:pPr algn="just"/>
            <a:r>
              <a:rPr lang="en-GB" sz="2000" noProof="1">
                <a:latin typeface="Corbel"/>
              </a:rPr>
              <a:t>Step 5: After some delay the user will obtain output for the image (spliced or authentic).</a:t>
            </a:r>
            <a:endParaRPr lang="en-GB" sz="2000" noProof="1">
              <a:ea typeface="+mn-lt"/>
              <a:cs typeface="+mn-lt"/>
            </a:endParaRPr>
          </a:p>
        </p:txBody>
      </p:sp>
      <p:sp>
        <p:nvSpPr>
          <p:cNvPr id="2" name="Slide Number Placeholder 1">
            <a:extLst>
              <a:ext uri="{FF2B5EF4-FFF2-40B4-BE49-F238E27FC236}">
                <a16:creationId xmlns:a16="http://schemas.microsoft.com/office/drawing/2014/main" id="{29370CAA-ED64-419F-BB48-A7D04B719BBF}"/>
              </a:ext>
            </a:extLst>
          </p:cNvPr>
          <p:cNvSpPr>
            <a:spLocks noGrp="1"/>
          </p:cNvSpPr>
          <p:nvPr>
            <p:ph type="sldNum" sz="quarter" idx="12"/>
          </p:nvPr>
        </p:nvSpPr>
        <p:spPr/>
        <p:txBody>
          <a:bodyPr/>
          <a:lstStyle/>
          <a:p>
            <a:fld id="{330EA680-D336-4FF7-8B7A-9848BB0A1C32}" type="slidenum">
              <a:rPr lang="en-GB" smtClean="0"/>
              <a:t>16</a:t>
            </a:fld>
            <a:endParaRPr lang="en-GB"/>
          </a:p>
        </p:txBody>
      </p:sp>
    </p:spTree>
    <p:extLst>
      <p:ext uri="{BB962C8B-B14F-4D97-AF65-F5344CB8AC3E}">
        <p14:creationId xmlns:p14="http://schemas.microsoft.com/office/powerpoint/2010/main" val="3041647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F678-CE34-4C75-A361-053544B26F80}"/>
              </a:ext>
            </a:extLst>
          </p:cNvPr>
          <p:cNvSpPr>
            <a:spLocks noGrp="1"/>
          </p:cNvSpPr>
          <p:nvPr>
            <p:ph type="title"/>
          </p:nvPr>
        </p:nvSpPr>
        <p:spPr>
          <a:xfrm>
            <a:off x="823277" y="189153"/>
            <a:ext cx="7474172" cy="1158550"/>
          </a:xfrm>
        </p:spPr>
        <p:txBody>
          <a:bodyPr>
            <a:normAutofit/>
          </a:bodyPr>
          <a:lstStyle/>
          <a:p>
            <a:r>
              <a:rPr lang="en-GB">
                <a:latin typeface="Corbel"/>
                <a:cs typeface="Calibri Light"/>
              </a:rPr>
              <a:t>Dataset Description</a:t>
            </a:r>
            <a:endParaRPr lang="en-GB">
              <a:latin typeface="Corbel"/>
            </a:endParaRPr>
          </a:p>
        </p:txBody>
      </p:sp>
      <p:sp>
        <p:nvSpPr>
          <p:cNvPr id="3" name="Content Placeholder 2">
            <a:extLst>
              <a:ext uri="{FF2B5EF4-FFF2-40B4-BE49-F238E27FC236}">
                <a16:creationId xmlns:a16="http://schemas.microsoft.com/office/drawing/2014/main" id="{577A3E16-DEAE-47B8-BE94-121986E723CC}"/>
              </a:ext>
            </a:extLst>
          </p:cNvPr>
          <p:cNvSpPr>
            <a:spLocks noGrp="1"/>
          </p:cNvSpPr>
          <p:nvPr>
            <p:ph idx="1"/>
          </p:nvPr>
        </p:nvSpPr>
        <p:spPr>
          <a:xfrm>
            <a:off x="823279" y="1432666"/>
            <a:ext cx="7208989" cy="5120749"/>
          </a:xfrm>
        </p:spPr>
        <p:txBody>
          <a:bodyPr vert="horz" lIns="91440" tIns="45720" rIns="91440" bIns="45720" rtlCol="0" anchor="ctr">
            <a:noAutofit/>
          </a:bodyPr>
          <a:lstStyle/>
          <a:p>
            <a:pPr marL="457200" indent="-457200"/>
            <a:r>
              <a:rPr lang="en-GB" sz="2000" noProof="1">
                <a:latin typeface="Corbel"/>
              </a:rPr>
              <a:t>We used the </a:t>
            </a:r>
            <a:r>
              <a:rPr lang="en-GB" sz="2000" b="1" noProof="1">
                <a:latin typeface="Corbel"/>
              </a:rPr>
              <a:t>Columbia Uncompressed Image Splicing Detection Dataset</a:t>
            </a:r>
            <a:r>
              <a:rPr lang="en-GB" sz="2000" noProof="1">
                <a:latin typeface="Corbel"/>
              </a:rPr>
              <a:t> </a:t>
            </a:r>
            <a:r>
              <a:rPr lang="en-GB" sz="2000" b="1" noProof="1">
                <a:latin typeface="Corbel"/>
              </a:rPr>
              <a:t>(CUISDE Dataset) [9]</a:t>
            </a:r>
            <a:r>
              <a:rPr lang="en-GB" sz="2000" noProof="1">
                <a:latin typeface="Corbel"/>
              </a:rPr>
              <a:t> </a:t>
            </a:r>
            <a:endParaRPr lang="en-GB" sz="2000" noProof="1">
              <a:ea typeface="+mn-lt"/>
              <a:cs typeface="+mn-lt"/>
            </a:endParaRPr>
          </a:p>
          <a:p>
            <a:pPr marL="457200" indent="-457200"/>
            <a:r>
              <a:rPr lang="en-GB" sz="2000" noProof="1">
                <a:latin typeface="Corbel"/>
              </a:rPr>
              <a:t>It contains two folders one having 183 authentic images and another containing 180 spliced images. The images cover both indoor and outdoor settings. They were taken using a variety of cameras like canon, nikon etc. </a:t>
            </a:r>
            <a:endParaRPr lang="en-GB" sz="2000" noProof="1">
              <a:ea typeface="+mn-lt"/>
              <a:cs typeface="+mn-lt"/>
            </a:endParaRPr>
          </a:p>
          <a:p>
            <a:pPr marL="457200" indent="-457200"/>
            <a:r>
              <a:rPr lang="en-GB" sz="2000" noProof="1">
                <a:latin typeface="Corbel"/>
              </a:rPr>
              <a:t>CUISDE contains 183 authentic and 180 spliced images and the masks.</a:t>
            </a:r>
            <a:endParaRPr lang="en-GB" sz="2000" noProof="1">
              <a:ea typeface="+mn-lt"/>
              <a:cs typeface="+mn-lt"/>
            </a:endParaRPr>
          </a:p>
          <a:p>
            <a:pPr marL="457200" indent="-457200"/>
            <a:r>
              <a:rPr lang="en-GB" sz="2000" noProof="1">
                <a:latin typeface="Corbel"/>
              </a:rPr>
              <a:t> Following are samples from the CUISDE dataset, the one on left is a spliced image present in the 4cam_splc folder, while the one on right is authentic present in the 4cam_auth folder.</a:t>
            </a:r>
            <a:endParaRPr lang="en-GB" sz="2000" noProof="1">
              <a:ea typeface="+mn-lt"/>
              <a:cs typeface="+mn-lt"/>
            </a:endParaRPr>
          </a:p>
          <a:p>
            <a:pPr marL="457200" indent="-457200"/>
            <a:r>
              <a:rPr lang="en-GB" sz="2000" noProof="1">
                <a:latin typeface="Corbel"/>
              </a:rPr>
              <a:t>Also each folder contains a sub-folder named edgemasks which stores edgemasks for all the images in the original directory, i.e. the dataset contains edgemasks for all the images be they spliced or authentic.</a:t>
            </a:r>
            <a:endParaRPr lang="en-GB" sz="2000">
              <a:ea typeface="+mn-lt"/>
              <a:cs typeface="+mn-lt"/>
            </a:endParaRP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Open Folder">
            <a:extLst>
              <a:ext uri="{FF2B5EF4-FFF2-40B4-BE49-F238E27FC236}">
                <a16:creationId xmlns:a16="http://schemas.microsoft.com/office/drawing/2014/main" id="{54C4DB55-2EAA-4AB8-A5A0-ECDFE67609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4" name="Slide Number Placeholder 3">
            <a:extLst>
              <a:ext uri="{FF2B5EF4-FFF2-40B4-BE49-F238E27FC236}">
                <a16:creationId xmlns:a16="http://schemas.microsoft.com/office/drawing/2014/main" id="{2B3F9E66-D5AA-4097-8CE7-B4CC08E7F70E}"/>
              </a:ext>
            </a:extLst>
          </p:cNvPr>
          <p:cNvSpPr>
            <a:spLocks noGrp="1"/>
          </p:cNvSpPr>
          <p:nvPr>
            <p:ph type="sldNum" sz="quarter" idx="12"/>
          </p:nvPr>
        </p:nvSpPr>
        <p:spPr/>
        <p:txBody>
          <a:bodyPr/>
          <a:lstStyle/>
          <a:p>
            <a:fld id="{330EA680-D336-4FF7-8B7A-9848BB0A1C32}" type="slidenum">
              <a:rPr lang="en-GB" smtClean="0"/>
              <a:t>17</a:t>
            </a:fld>
            <a:endParaRPr lang="en-GB"/>
          </a:p>
        </p:txBody>
      </p:sp>
    </p:spTree>
    <p:extLst>
      <p:ext uri="{BB962C8B-B14F-4D97-AF65-F5344CB8AC3E}">
        <p14:creationId xmlns:p14="http://schemas.microsoft.com/office/powerpoint/2010/main" val="2273471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9E8D1262-5150-4A33-9317-2D0A1E6FAC5D}"/>
              </a:ext>
            </a:extLst>
          </p:cNvPr>
          <p:cNvSpPr>
            <a:spLocks noGrp="1"/>
          </p:cNvSpPr>
          <p:nvPr>
            <p:ph type="title"/>
          </p:nvPr>
        </p:nvSpPr>
        <p:spPr>
          <a:xfrm>
            <a:off x="721166" y="502864"/>
            <a:ext cx="10021446" cy="1389714"/>
          </a:xfrm>
        </p:spPr>
        <p:txBody>
          <a:bodyPr vert="horz" lIns="91440" tIns="45720" rIns="91440" bIns="45720" rtlCol="0" anchor="b">
            <a:normAutofit/>
          </a:bodyPr>
          <a:lstStyle/>
          <a:p>
            <a:r>
              <a:rPr lang="en-GB" sz="5200" cap="all">
                <a:latin typeface="Corbel"/>
              </a:rPr>
              <a:t>  LANGUAGE &amp; LIBRARIES</a:t>
            </a:r>
            <a:endParaRPr lang="en-US" sz="5200">
              <a:ea typeface="+mj-lt"/>
              <a:cs typeface="+mj-lt"/>
            </a:endParaRPr>
          </a:p>
        </p:txBody>
      </p:sp>
      <p:grpSp>
        <p:nvGrpSpPr>
          <p:cNvPr id="12" name="Group 11">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3" name="Freeform: Shape 12">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19" name="Freeform: Shape 18">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DCF35DE8-1148-40B8-B85E-BE7CB5613AC6}"/>
              </a:ext>
            </a:extLst>
          </p:cNvPr>
          <p:cNvSpPr txBox="1"/>
          <p:nvPr/>
        </p:nvSpPr>
        <p:spPr>
          <a:xfrm>
            <a:off x="1091852" y="2824620"/>
            <a:ext cx="10154431"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GB" sz="2000" u="sng" noProof="1">
                <a:latin typeface="Corbel"/>
              </a:rPr>
              <a:t>Language </a:t>
            </a:r>
            <a:r>
              <a:rPr lang="en-GB" sz="2000" noProof="1">
                <a:latin typeface="Corbel"/>
              </a:rPr>
              <a:t>:- Python (Python 3)</a:t>
            </a:r>
            <a:endParaRPr lang="en-GB" sz="2000" noProof="1">
              <a:ea typeface="+mn-lt"/>
              <a:cs typeface="+mn-lt"/>
            </a:endParaRPr>
          </a:p>
          <a:p>
            <a:pPr>
              <a:lnSpc>
                <a:spcPct val="90000"/>
              </a:lnSpc>
              <a:spcBef>
                <a:spcPts val="1000"/>
              </a:spcBef>
            </a:pPr>
            <a:endParaRPr lang="en-GB" sz="2000" noProof="1">
              <a:ea typeface="+mn-lt"/>
              <a:cs typeface="+mn-lt"/>
            </a:endParaRPr>
          </a:p>
          <a:p>
            <a:pPr>
              <a:lnSpc>
                <a:spcPct val="90000"/>
              </a:lnSpc>
              <a:spcBef>
                <a:spcPts val="1000"/>
              </a:spcBef>
            </a:pPr>
            <a:r>
              <a:rPr lang="en-GB" sz="2000" u="sng" noProof="1">
                <a:latin typeface="Corbel"/>
              </a:rPr>
              <a:t>Tools and Libraries </a:t>
            </a:r>
            <a:r>
              <a:rPr lang="en-GB" sz="2000" noProof="1">
                <a:latin typeface="Corbel"/>
              </a:rPr>
              <a:t>:-</a:t>
            </a:r>
            <a:endParaRPr lang="en-GB" sz="2000" noProof="1">
              <a:ea typeface="+mn-lt"/>
              <a:cs typeface="+mn-lt"/>
            </a:endParaRPr>
          </a:p>
          <a:p>
            <a:pPr>
              <a:lnSpc>
                <a:spcPct val="90000"/>
              </a:lnSpc>
              <a:spcBef>
                <a:spcPts val="1000"/>
              </a:spcBef>
            </a:pPr>
            <a:endParaRPr lang="en-GB" sz="2000" noProof="1">
              <a:ea typeface="+mn-lt"/>
              <a:cs typeface="+mn-lt"/>
            </a:endParaRPr>
          </a:p>
          <a:p>
            <a:pPr marL="285750" indent="-285750">
              <a:lnSpc>
                <a:spcPct val="90000"/>
              </a:lnSpc>
              <a:spcBef>
                <a:spcPts val="1000"/>
              </a:spcBef>
              <a:buFont typeface="Arial"/>
              <a:buChar char="•"/>
            </a:pPr>
            <a:r>
              <a:rPr lang="en-GB" sz="2000" noProof="1">
                <a:latin typeface="Corbel"/>
              </a:rPr>
              <a:t>For development purposes we used coding environments like Google Colab, PyCharm, Jupyter Notebook.</a:t>
            </a:r>
            <a:endParaRPr lang="en-GB" sz="2000" noProof="1">
              <a:ea typeface="+mn-lt"/>
              <a:cs typeface="+mn-lt"/>
            </a:endParaRPr>
          </a:p>
          <a:p>
            <a:pPr marL="285750" indent="-285750">
              <a:lnSpc>
                <a:spcPct val="90000"/>
              </a:lnSpc>
              <a:spcBef>
                <a:spcPts val="1000"/>
              </a:spcBef>
              <a:buFont typeface="Arial"/>
              <a:buChar char="•"/>
            </a:pPr>
            <a:r>
              <a:rPr lang="en-GB" sz="2000" noProof="1">
                <a:latin typeface="Corbel"/>
              </a:rPr>
              <a:t>A number of text editors like sublime text, Atom, Notepad++, VS code etc. Were used. </a:t>
            </a:r>
            <a:endParaRPr lang="en-GB" sz="2000" noProof="1">
              <a:ea typeface="+mn-lt"/>
              <a:cs typeface="+mn-lt"/>
            </a:endParaRPr>
          </a:p>
          <a:p>
            <a:pPr marL="285750" indent="-285750">
              <a:lnSpc>
                <a:spcPct val="90000"/>
              </a:lnSpc>
              <a:spcBef>
                <a:spcPts val="1000"/>
              </a:spcBef>
              <a:buFont typeface="Arial"/>
              <a:buChar char="•"/>
            </a:pPr>
            <a:r>
              <a:rPr lang="en-GB" sz="2000" noProof="1">
                <a:latin typeface="Corbel"/>
              </a:rPr>
              <a:t>Libraries include openCV, PIL, sklearn, numpy, pandas, matplotlib, tkinter, keras etc.</a:t>
            </a:r>
            <a:endParaRPr lang="en-GB" sz="2000" noProof="1">
              <a:ea typeface="+mn-lt"/>
              <a:cs typeface="+mn-lt"/>
            </a:endParaRPr>
          </a:p>
          <a:p>
            <a:pPr algn="l"/>
            <a:endParaRPr lang="en-GB" sz="2000" noProof="1">
              <a:cs typeface="Calibri"/>
            </a:endParaRPr>
          </a:p>
        </p:txBody>
      </p:sp>
      <p:sp>
        <p:nvSpPr>
          <p:cNvPr id="3" name="Slide Number Placeholder 2">
            <a:extLst>
              <a:ext uri="{FF2B5EF4-FFF2-40B4-BE49-F238E27FC236}">
                <a16:creationId xmlns:a16="http://schemas.microsoft.com/office/drawing/2014/main" id="{8A67DD47-9FDE-40FD-B820-8B903D982048}"/>
              </a:ext>
            </a:extLst>
          </p:cNvPr>
          <p:cNvSpPr>
            <a:spLocks noGrp="1"/>
          </p:cNvSpPr>
          <p:nvPr>
            <p:ph type="sldNum" sz="quarter" idx="12"/>
          </p:nvPr>
        </p:nvSpPr>
        <p:spPr/>
        <p:txBody>
          <a:bodyPr/>
          <a:lstStyle/>
          <a:p>
            <a:fld id="{330EA680-D336-4FF7-8B7A-9848BB0A1C32}" type="slidenum">
              <a:rPr lang="en-GB" smtClean="0"/>
              <a:t>18</a:t>
            </a:fld>
            <a:endParaRPr lang="en-GB"/>
          </a:p>
        </p:txBody>
      </p:sp>
    </p:spTree>
    <p:extLst>
      <p:ext uri="{BB962C8B-B14F-4D97-AF65-F5344CB8AC3E}">
        <p14:creationId xmlns:p14="http://schemas.microsoft.com/office/powerpoint/2010/main" val="3238232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00B7BA-EF15-4C7F-A4DC-C15FD75B357A}"/>
              </a:ext>
            </a:extLst>
          </p:cNvPr>
          <p:cNvSpPr>
            <a:spLocks noGrp="1"/>
          </p:cNvSpPr>
          <p:nvPr>
            <p:ph type="title"/>
          </p:nvPr>
        </p:nvSpPr>
        <p:spPr>
          <a:xfrm>
            <a:off x="987689" y="3071183"/>
            <a:ext cx="9910296" cy="2590027"/>
          </a:xfrm>
        </p:spPr>
        <p:txBody>
          <a:bodyPr vert="horz" lIns="91440" tIns="45720" rIns="91440" bIns="45720" rtlCol="0" anchor="t">
            <a:normAutofit/>
          </a:bodyPr>
          <a:lstStyle/>
          <a:p>
            <a:r>
              <a:rPr lang="en-US" sz="8000" kern="1200">
                <a:solidFill>
                  <a:schemeClr val="tx1"/>
                </a:solidFill>
                <a:latin typeface="+mj-lt"/>
                <a:ea typeface="+mj-ea"/>
                <a:cs typeface="+mj-cs"/>
              </a:rPr>
              <a:t>Final Project and Results</a:t>
            </a:r>
          </a:p>
        </p:txBody>
      </p:sp>
      <p:sp>
        <p:nvSpPr>
          <p:cNvPr id="15"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B304EFD2-5DA9-4027-A1B1-6EA1873CC3B5}"/>
              </a:ext>
            </a:extLst>
          </p:cNvPr>
          <p:cNvSpPr>
            <a:spLocks noGrp="1"/>
          </p:cNvSpPr>
          <p:nvPr>
            <p:ph type="sldNum" sz="quarter" idx="12"/>
          </p:nvPr>
        </p:nvSpPr>
        <p:spPr/>
        <p:txBody>
          <a:bodyPr/>
          <a:lstStyle/>
          <a:p>
            <a:fld id="{330EA680-D336-4FF7-8B7A-9848BB0A1C32}" type="slidenum">
              <a:rPr lang="en-GB" smtClean="0"/>
              <a:t>19</a:t>
            </a:fld>
            <a:endParaRPr lang="en-GB"/>
          </a:p>
        </p:txBody>
      </p:sp>
    </p:spTree>
    <p:extLst>
      <p:ext uri="{BB962C8B-B14F-4D97-AF65-F5344CB8AC3E}">
        <p14:creationId xmlns:p14="http://schemas.microsoft.com/office/powerpoint/2010/main" val="1136635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79FE0E-2D4D-46B7-A857-FE01B8F6BFB4}"/>
              </a:ext>
            </a:extLst>
          </p:cNvPr>
          <p:cNvSpPr>
            <a:spLocks noGrp="1"/>
          </p:cNvSpPr>
          <p:nvPr>
            <p:ph type="title"/>
          </p:nvPr>
        </p:nvSpPr>
        <p:spPr>
          <a:xfrm>
            <a:off x="643467" y="321734"/>
            <a:ext cx="10905066" cy="1135737"/>
          </a:xfrm>
        </p:spPr>
        <p:txBody>
          <a:bodyPr>
            <a:normAutofit/>
          </a:bodyPr>
          <a:lstStyle/>
          <a:p>
            <a:r>
              <a:rPr lang="en-GB" sz="3600" cap="all">
                <a:latin typeface="Corbel"/>
              </a:rPr>
              <a:t>INTRODUCTION</a:t>
            </a:r>
            <a:endParaRPr lang="en-US" sz="3600"/>
          </a:p>
        </p:txBody>
      </p:sp>
      <p:sp>
        <p:nvSpPr>
          <p:cNvPr id="3" name="Content Placeholder 2">
            <a:extLst>
              <a:ext uri="{FF2B5EF4-FFF2-40B4-BE49-F238E27FC236}">
                <a16:creationId xmlns:a16="http://schemas.microsoft.com/office/drawing/2014/main" id="{1792B348-B70D-4C4C-A76B-59F797021151}"/>
              </a:ext>
            </a:extLst>
          </p:cNvPr>
          <p:cNvSpPr>
            <a:spLocks noGrp="1"/>
          </p:cNvSpPr>
          <p:nvPr>
            <p:ph idx="1"/>
          </p:nvPr>
        </p:nvSpPr>
        <p:spPr>
          <a:xfrm>
            <a:off x="643467" y="1782981"/>
            <a:ext cx="10905066" cy="4393982"/>
          </a:xfrm>
        </p:spPr>
        <p:txBody>
          <a:bodyPr vert="horz" lIns="91440" tIns="45720" rIns="91440" bIns="45720" rtlCol="0">
            <a:normAutofit/>
          </a:bodyPr>
          <a:lstStyle/>
          <a:p>
            <a:endParaRPr lang="en-US" sz="2000">
              <a:latin typeface="Corbel"/>
            </a:endParaRPr>
          </a:p>
          <a:p>
            <a:r>
              <a:rPr lang="en-US" sz="2000">
                <a:latin typeface="Corbel"/>
              </a:rPr>
              <a:t> Now days a large number of images are available online, through sites like </a:t>
            </a:r>
            <a:r>
              <a:rPr lang="en-US" sz="2000" noProof="1">
                <a:latin typeface="Corbel"/>
              </a:rPr>
              <a:t>flickr</a:t>
            </a:r>
            <a:r>
              <a:rPr lang="en-US" sz="2000">
                <a:latin typeface="Corbel"/>
              </a:rPr>
              <a:t>, </a:t>
            </a:r>
            <a:r>
              <a:rPr lang="en-US" sz="2000" noProof="1">
                <a:latin typeface="Corbel"/>
              </a:rPr>
              <a:t>facebook</a:t>
            </a:r>
            <a:r>
              <a:rPr lang="en-US" sz="2000">
                <a:latin typeface="Corbel"/>
              </a:rPr>
              <a:t>. These images are often exposed to threats and adversaries who might use digital image forging techniques to damage these images, or use them in some destructive ways. Few of such common image forging techniques include image retouching forgery, spliced image forgery, copy move forgery. [1]</a:t>
            </a:r>
            <a:endParaRPr lang="en-US" sz="2000">
              <a:ea typeface="+mn-lt"/>
              <a:cs typeface="+mn-lt"/>
            </a:endParaRPr>
          </a:p>
          <a:p>
            <a:pPr>
              <a:buFont typeface="Arial,Sans-Serif" panose="020B0604020202020204" pitchFamily="34" charset="0"/>
            </a:pPr>
            <a:r>
              <a:rPr lang="en-US" sz="2000">
                <a:latin typeface="Corbel"/>
              </a:rPr>
              <a:t>Copy move forgery :- This involves copying a part of an image and pasting it over another, to hide that part.</a:t>
            </a:r>
            <a:endParaRPr lang="en-US" sz="2000">
              <a:ea typeface="+mn-lt"/>
              <a:cs typeface="+mn-lt"/>
            </a:endParaRPr>
          </a:p>
          <a:p>
            <a:pPr>
              <a:buFont typeface="Arial,Sans-Serif" panose="020B0604020202020204" pitchFamily="34" charset="0"/>
            </a:pPr>
            <a:r>
              <a:rPr lang="en-US" sz="2000">
                <a:latin typeface="Corbel"/>
              </a:rPr>
              <a:t>Retouching forgery :- Enhances or reduces certain features of an image, generally it is not as dangerous as the other types of forgeries.</a:t>
            </a:r>
            <a:endParaRPr lang="en-US" sz="2000">
              <a:ea typeface="+mn-lt"/>
              <a:cs typeface="+mn-lt"/>
            </a:endParaRPr>
          </a:p>
          <a:p>
            <a:pPr>
              <a:buFont typeface="Arial,Sans-Serif" panose="020B0604020202020204" pitchFamily="34" charset="0"/>
            </a:pPr>
            <a:r>
              <a:rPr lang="en-US" sz="2000">
                <a:latin typeface="Corbel"/>
              </a:rPr>
              <a:t>Image splicing :- Involves combining two or more images to obtain a new one.</a:t>
            </a:r>
            <a:endParaRPr lang="en-US" sz="2000">
              <a:ea typeface="+mn-lt"/>
              <a:cs typeface="+mn-lt"/>
            </a:endParaRPr>
          </a:p>
          <a:p>
            <a:pPr marL="0" indent="0">
              <a:buNone/>
            </a:pPr>
            <a:r>
              <a:rPr lang="en-US" sz="2000">
                <a:latin typeface="Calibri"/>
                <a:cs typeface="Calibri"/>
              </a:rPr>
              <a:t>    [2]</a:t>
            </a:r>
            <a:endParaRPr lang="en-US" sz="2000">
              <a:latin typeface="Corbel"/>
            </a:endParaRPr>
          </a:p>
          <a:p>
            <a:r>
              <a:rPr lang="en-US" sz="2000" b="1">
                <a:latin typeface="Corbel"/>
              </a:rPr>
              <a:t>Problem Statemen</a:t>
            </a:r>
            <a:r>
              <a:rPr lang="en-US" sz="2000">
                <a:latin typeface="Corbel"/>
              </a:rPr>
              <a:t>t :- “</a:t>
            </a:r>
            <a:r>
              <a:rPr lang="en-US" sz="2000" b="1">
                <a:latin typeface="Corbel"/>
              </a:rPr>
              <a:t>Detection of image splicing using image forgery technique”</a:t>
            </a:r>
            <a:endParaRPr lang="en-US" sz="2000">
              <a:ea typeface="+mn-lt"/>
              <a:cs typeface="+mn-lt"/>
            </a:endParaRPr>
          </a:p>
        </p:txBody>
      </p:sp>
      <p:sp>
        <p:nvSpPr>
          <p:cNvPr id="24" name="Rectangle 2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C59D5C0C-D391-41D8-9A76-413727BEB690}"/>
              </a:ext>
            </a:extLst>
          </p:cNvPr>
          <p:cNvSpPr>
            <a:spLocks noGrp="1"/>
          </p:cNvSpPr>
          <p:nvPr>
            <p:ph type="sldNum" sz="quarter" idx="12"/>
          </p:nvPr>
        </p:nvSpPr>
        <p:spPr/>
        <p:txBody>
          <a:bodyPr/>
          <a:lstStyle/>
          <a:p>
            <a:fld id="{330EA680-D336-4FF7-8B7A-9848BB0A1C32}" type="slidenum">
              <a:rPr lang="en-GB" smtClean="0"/>
              <a:t>2</a:t>
            </a:fld>
            <a:endParaRPr lang="en-GB"/>
          </a:p>
        </p:txBody>
      </p:sp>
    </p:spTree>
    <p:extLst>
      <p:ext uri="{BB962C8B-B14F-4D97-AF65-F5344CB8AC3E}">
        <p14:creationId xmlns:p14="http://schemas.microsoft.com/office/powerpoint/2010/main" val="4117692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A7E034A-930F-4B2E-A4BE-F28319F332D8}"/>
              </a:ext>
            </a:extLst>
          </p:cNvPr>
          <p:cNvSpPr>
            <a:spLocks noGrp="1"/>
          </p:cNvSpPr>
          <p:nvPr>
            <p:ph type="title"/>
          </p:nvPr>
        </p:nvSpPr>
        <p:spPr>
          <a:xfrm>
            <a:off x="958506" y="800392"/>
            <a:ext cx="10264697" cy="1212102"/>
          </a:xfrm>
        </p:spPr>
        <p:txBody>
          <a:bodyPr>
            <a:normAutofit/>
          </a:bodyPr>
          <a:lstStyle/>
          <a:p>
            <a:r>
              <a:rPr lang="en-GB" sz="4000">
                <a:solidFill>
                  <a:srgbClr val="FFFFFF"/>
                </a:solidFill>
                <a:cs typeface="Calibri Light"/>
              </a:rPr>
              <a:t>Accuracy</a:t>
            </a:r>
            <a:endParaRPr lang="en-GB" sz="4000">
              <a:solidFill>
                <a:srgbClr val="FFFFFF"/>
              </a:solidFill>
            </a:endParaRPr>
          </a:p>
        </p:txBody>
      </p:sp>
      <p:sp>
        <p:nvSpPr>
          <p:cNvPr id="3" name="Content Placeholder 2">
            <a:extLst>
              <a:ext uri="{FF2B5EF4-FFF2-40B4-BE49-F238E27FC236}">
                <a16:creationId xmlns:a16="http://schemas.microsoft.com/office/drawing/2014/main" id="{48C0B515-33C1-4E07-932D-AA08451052D6}"/>
              </a:ext>
            </a:extLst>
          </p:cNvPr>
          <p:cNvSpPr>
            <a:spLocks noGrp="1"/>
          </p:cNvSpPr>
          <p:nvPr>
            <p:ph idx="1"/>
          </p:nvPr>
        </p:nvSpPr>
        <p:spPr>
          <a:xfrm>
            <a:off x="1367624" y="2490436"/>
            <a:ext cx="9708995" cy="3567173"/>
          </a:xfrm>
        </p:spPr>
        <p:txBody>
          <a:bodyPr vert="horz" lIns="91440" tIns="45720" rIns="91440" bIns="45720" rtlCol="0" anchor="ctr">
            <a:normAutofit/>
          </a:bodyPr>
          <a:lstStyle/>
          <a:p>
            <a:pPr marL="0" indent="0">
              <a:buNone/>
            </a:pPr>
            <a:r>
              <a:rPr lang="en-GB" sz="2400">
                <a:ea typeface="+mn-lt"/>
                <a:cs typeface="+mn-lt"/>
              </a:rPr>
              <a:t>To test our model we divided the dataset into two parts one containing 80% of samples used for training and one having 20% for testing. For this purpose of splitting the dataset into 2 parts we use </a:t>
            </a:r>
            <a:r>
              <a:rPr lang="en-GB" sz="2400" noProof="1">
                <a:ea typeface="+mn-lt"/>
                <a:cs typeface="+mn-lt"/>
              </a:rPr>
              <a:t>sklearn’s train_test_split.</a:t>
            </a:r>
            <a:r>
              <a:rPr lang="en-GB" sz="2400">
                <a:ea typeface="+mn-lt"/>
                <a:cs typeface="+mn-lt"/>
              </a:rPr>
              <a:t> On testing our model on the above mentioned test set (20% of entire dataset), we get an accuracy of </a:t>
            </a:r>
            <a:r>
              <a:rPr lang="en-GB" sz="2400" b="1">
                <a:ea typeface="+mn-lt"/>
                <a:cs typeface="+mn-lt"/>
              </a:rPr>
              <a:t>68.43%.</a:t>
            </a:r>
            <a:endParaRPr lang="en-GB" sz="2400">
              <a:cs typeface="Calibri"/>
            </a:endParaRPr>
          </a:p>
        </p:txBody>
      </p:sp>
      <p:sp>
        <p:nvSpPr>
          <p:cNvPr id="4" name="Slide Number Placeholder 3">
            <a:extLst>
              <a:ext uri="{FF2B5EF4-FFF2-40B4-BE49-F238E27FC236}">
                <a16:creationId xmlns:a16="http://schemas.microsoft.com/office/drawing/2014/main" id="{D689BC84-861F-43D5-9486-270F05F8BBA5}"/>
              </a:ext>
            </a:extLst>
          </p:cNvPr>
          <p:cNvSpPr>
            <a:spLocks noGrp="1"/>
          </p:cNvSpPr>
          <p:nvPr>
            <p:ph type="sldNum" sz="quarter" idx="12"/>
          </p:nvPr>
        </p:nvSpPr>
        <p:spPr/>
        <p:txBody>
          <a:bodyPr/>
          <a:lstStyle/>
          <a:p>
            <a:fld id="{330EA680-D336-4FF7-8B7A-9848BB0A1C32}" type="slidenum">
              <a:rPr lang="en-GB" smtClean="0"/>
              <a:t>20</a:t>
            </a:fld>
            <a:endParaRPr lang="en-GB"/>
          </a:p>
        </p:txBody>
      </p:sp>
    </p:spTree>
    <p:extLst>
      <p:ext uri="{BB962C8B-B14F-4D97-AF65-F5344CB8AC3E}">
        <p14:creationId xmlns:p14="http://schemas.microsoft.com/office/powerpoint/2010/main" val="1851930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347D-E720-489F-8250-B42D75E7D2ED}"/>
              </a:ext>
            </a:extLst>
          </p:cNvPr>
          <p:cNvSpPr>
            <a:spLocks noGrp="1"/>
          </p:cNvSpPr>
          <p:nvPr>
            <p:ph type="title"/>
          </p:nvPr>
        </p:nvSpPr>
        <p:spPr/>
        <p:txBody>
          <a:bodyPr/>
          <a:lstStyle/>
          <a:p>
            <a:r>
              <a:rPr lang="en-GB">
                <a:cs typeface="Calibri Light"/>
              </a:rPr>
              <a:t>Input/Output</a:t>
            </a:r>
            <a:endParaRPr lang="en-GB"/>
          </a:p>
        </p:txBody>
      </p:sp>
      <p:pic>
        <p:nvPicPr>
          <p:cNvPr id="5" name="Picture 18" descr="A picture containing indoor, monitor, sitting, game&#10;&#10;Description automatically generated">
            <a:extLst>
              <a:ext uri="{FF2B5EF4-FFF2-40B4-BE49-F238E27FC236}">
                <a16:creationId xmlns:a16="http://schemas.microsoft.com/office/drawing/2014/main" id="{0B6CC5D9-C30F-4CF6-ACBF-38AEA5AEC183}"/>
              </a:ext>
            </a:extLst>
          </p:cNvPr>
          <p:cNvPicPr>
            <a:picLocks noChangeAspect="1"/>
          </p:cNvPicPr>
          <p:nvPr/>
        </p:nvPicPr>
        <p:blipFill rotWithShape="1">
          <a:blip r:embed="rId2"/>
          <a:srcRect t="20574" b="20574"/>
          <a:stretch/>
        </p:blipFill>
        <p:spPr>
          <a:xfrm>
            <a:off x="876508" y="2028174"/>
            <a:ext cx="3466284" cy="2588710"/>
          </a:xfrm>
          <a:prstGeom prst="roundRect">
            <a:avLst>
              <a:gd name="adj" fmla="val 0"/>
            </a:avLst>
          </a:prstGeom>
        </p:spPr>
      </p:pic>
      <p:pic>
        <p:nvPicPr>
          <p:cNvPr id="9" name="Picture 5" descr="A tall building&#10;&#10;Description automatically generated">
            <a:extLst>
              <a:ext uri="{FF2B5EF4-FFF2-40B4-BE49-F238E27FC236}">
                <a16:creationId xmlns:a16="http://schemas.microsoft.com/office/drawing/2014/main" id="{9E44D451-EEB2-4DB5-8F52-714AFB93E061}"/>
              </a:ext>
            </a:extLst>
          </p:cNvPr>
          <p:cNvPicPr>
            <a:picLocks noChangeAspect="1"/>
          </p:cNvPicPr>
          <p:nvPr/>
        </p:nvPicPr>
        <p:blipFill rotWithShape="1">
          <a:blip r:embed="rId3"/>
          <a:srcRect t="16866" b="16866"/>
          <a:stretch/>
        </p:blipFill>
        <p:spPr>
          <a:xfrm>
            <a:off x="4795494" y="2028174"/>
            <a:ext cx="2951722" cy="2588711"/>
          </a:xfrm>
          <a:prstGeom prst="roundRect">
            <a:avLst>
              <a:gd name="adj" fmla="val 0"/>
            </a:avLst>
          </a:prstGeom>
        </p:spPr>
      </p:pic>
      <p:sp>
        <p:nvSpPr>
          <p:cNvPr id="13" name="Text Placeholder 6">
            <a:extLst>
              <a:ext uri="{FF2B5EF4-FFF2-40B4-BE49-F238E27FC236}">
                <a16:creationId xmlns:a16="http://schemas.microsoft.com/office/drawing/2014/main" id="{C6D1CB4F-31E0-44D9-9DE5-53FF746C02F5}"/>
              </a:ext>
            </a:extLst>
          </p:cNvPr>
          <p:cNvSpPr txBox="1">
            <a:spLocks/>
          </p:cNvSpPr>
          <p:nvPr/>
        </p:nvSpPr>
        <p:spPr>
          <a:xfrm>
            <a:off x="688618" y="4873764"/>
            <a:ext cx="3451582" cy="13449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pPr>
            <a:r>
              <a:rPr lang="en-GB" sz="2000">
                <a:latin typeface="Corbel"/>
              </a:rPr>
              <a:t>Verdict : Spliced</a:t>
            </a:r>
            <a:endParaRPr lang="en-US" sz="2000">
              <a:latin typeface="Corbel"/>
              <a:ea typeface="+mn-lt"/>
              <a:cs typeface="+mn-lt"/>
            </a:endParaRPr>
          </a:p>
          <a:p>
            <a:pPr algn="ctr">
              <a:lnSpc>
                <a:spcPct val="100000"/>
              </a:lnSpc>
              <a:spcBef>
                <a:spcPts val="0"/>
              </a:spcBef>
            </a:pPr>
            <a:r>
              <a:rPr lang="en-GB" sz="2000">
                <a:latin typeface="Corbel"/>
              </a:rPr>
              <a:t>Expected : Spliced</a:t>
            </a:r>
            <a:endParaRPr lang="en-US" sz="2000">
              <a:latin typeface="Corbel"/>
              <a:ea typeface="+mn-lt"/>
              <a:cs typeface="+mn-lt"/>
            </a:endParaRPr>
          </a:p>
          <a:p>
            <a:pPr algn="ctr"/>
            <a:endParaRPr lang="en-GB" sz="2000">
              <a:latin typeface="Corbel"/>
              <a:ea typeface="+mn-lt"/>
              <a:cs typeface="+mn-lt"/>
            </a:endParaRPr>
          </a:p>
          <a:p>
            <a:pPr algn="ctr"/>
            <a:endParaRPr lang="en-GB" sz="2000">
              <a:latin typeface="Corbel"/>
            </a:endParaRPr>
          </a:p>
        </p:txBody>
      </p:sp>
      <p:sp>
        <p:nvSpPr>
          <p:cNvPr id="15" name="Text Placeholder 13">
            <a:extLst>
              <a:ext uri="{FF2B5EF4-FFF2-40B4-BE49-F238E27FC236}">
                <a16:creationId xmlns:a16="http://schemas.microsoft.com/office/drawing/2014/main" id="{D45194FF-828F-4B9D-B251-32B94FFEE9CD}"/>
              </a:ext>
            </a:extLst>
          </p:cNvPr>
          <p:cNvSpPr txBox="1">
            <a:spLocks/>
          </p:cNvSpPr>
          <p:nvPr/>
        </p:nvSpPr>
        <p:spPr>
          <a:xfrm>
            <a:off x="4353388" y="4873763"/>
            <a:ext cx="3469811" cy="770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pPr>
            <a:r>
              <a:rPr lang="en-GB" sz="2000">
                <a:latin typeface="Corbel"/>
                <a:ea typeface="+mn-lt"/>
                <a:cs typeface="+mn-lt"/>
              </a:rPr>
              <a:t>Verdict : Authentic</a:t>
            </a:r>
            <a:endParaRPr lang="en-US" sz="2000">
              <a:latin typeface="Corbel"/>
              <a:ea typeface="+mn-lt"/>
              <a:cs typeface="+mn-lt"/>
            </a:endParaRPr>
          </a:p>
          <a:p>
            <a:pPr algn="ctr">
              <a:lnSpc>
                <a:spcPct val="100000"/>
              </a:lnSpc>
              <a:spcBef>
                <a:spcPts val="0"/>
              </a:spcBef>
            </a:pPr>
            <a:r>
              <a:rPr lang="en-GB" sz="2000">
                <a:latin typeface="Corbel"/>
                <a:ea typeface="+mn-lt"/>
                <a:cs typeface="+mn-lt"/>
              </a:rPr>
              <a:t>Expected : </a:t>
            </a:r>
            <a:r>
              <a:rPr lang="en-GB" sz="2000">
                <a:latin typeface="Corbel"/>
              </a:rPr>
              <a:t>Authentic</a:t>
            </a:r>
            <a:endParaRPr lang="en-US" sz="2000">
              <a:latin typeface="Corbel"/>
              <a:ea typeface="+mn-lt"/>
              <a:cs typeface="+mn-lt"/>
            </a:endParaRPr>
          </a:p>
          <a:p>
            <a:pPr algn="ctr">
              <a:lnSpc>
                <a:spcPct val="100000"/>
              </a:lnSpc>
              <a:spcBef>
                <a:spcPts val="0"/>
              </a:spcBef>
            </a:pPr>
            <a:endParaRPr lang="en-GB" sz="2000">
              <a:latin typeface="Corbel"/>
            </a:endParaRPr>
          </a:p>
        </p:txBody>
      </p:sp>
      <p:sp>
        <p:nvSpPr>
          <p:cNvPr id="17" name="Text Placeholder 14">
            <a:extLst>
              <a:ext uri="{FF2B5EF4-FFF2-40B4-BE49-F238E27FC236}">
                <a16:creationId xmlns:a16="http://schemas.microsoft.com/office/drawing/2014/main" id="{F8E4F1C5-BBD9-4D48-88AD-0839EC31B587}"/>
              </a:ext>
            </a:extLst>
          </p:cNvPr>
          <p:cNvSpPr txBox="1">
            <a:spLocks/>
          </p:cNvSpPr>
          <p:nvPr/>
        </p:nvSpPr>
        <p:spPr>
          <a:xfrm>
            <a:off x="7944956" y="4873761"/>
            <a:ext cx="3452445" cy="770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gn="ctr">
              <a:lnSpc>
                <a:spcPct val="100000"/>
              </a:lnSpc>
              <a:spcBef>
                <a:spcPts val="0"/>
              </a:spcBef>
            </a:pPr>
            <a:r>
              <a:rPr lang="en-GB" sz="2000">
                <a:latin typeface="Corbel"/>
                <a:ea typeface="+mn-lt"/>
                <a:cs typeface="+mn-lt"/>
              </a:rPr>
              <a:t>Verdict : Spliced</a:t>
            </a:r>
            <a:endParaRPr lang="en-US" sz="2000">
              <a:latin typeface="Corbel"/>
              <a:ea typeface="+mn-lt"/>
              <a:cs typeface="+mn-lt"/>
            </a:endParaRPr>
          </a:p>
          <a:p>
            <a:pPr algn="ctr">
              <a:lnSpc>
                <a:spcPct val="100000"/>
              </a:lnSpc>
              <a:spcBef>
                <a:spcPts val="0"/>
              </a:spcBef>
            </a:pPr>
            <a:r>
              <a:rPr lang="en-GB" sz="2000">
                <a:latin typeface="Corbel"/>
                <a:ea typeface="+mn-lt"/>
                <a:cs typeface="+mn-lt"/>
              </a:rPr>
              <a:t>Expected : Spliced</a:t>
            </a:r>
            <a:endParaRPr lang="en-US" sz="2000">
              <a:latin typeface="Corbel"/>
              <a:ea typeface="+mn-lt"/>
              <a:cs typeface="+mn-lt"/>
            </a:endParaRPr>
          </a:p>
          <a:p>
            <a:pPr algn="ctr"/>
            <a:endParaRPr lang="en-GB" sz="2000">
              <a:latin typeface="Corbel"/>
            </a:endParaRPr>
          </a:p>
        </p:txBody>
      </p:sp>
      <p:sp>
        <p:nvSpPr>
          <p:cNvPr id="19" name="TextBox 18">
            <a:extLst>
              <a:ext uri="{FF2B5EF4-FFF2-40B4-BE49-F238E27FC236}">
                <a16:creationId xmlns:a16="http://schemas.microsoft.com/office/drawing/2014/main" id="{801DF9AE-2F1B-4B65-8878-DB237A985E98}"/>
              </a:ext>
            </a:extLst>
          </p:cNvPr>
          <p:cNvSpPr txBox="1"/>
          <p:nvPr/>
        </p:nvSpPr>
        <p:spPr>
          <a:xfrm>
            <a:off x="3931085" y="6039632"/>
            <a:ext cx="477867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a:latin typeface="Corbel"/>
              </a:rPr>
              <a:t>Images taken from CUISDE dataset [9]</a:t>
            </a:r>
            <a:endParaRPr lang="en-US" sz="2000">
              <a:latin typeface="Corbel"/>
            </a:endParaRPr>
          </a:p>
        </p:txBody>
      </p:sp>
      <p:pic>
        <p:nvPicPr>
          <p:cNvPr id="20" name="Picture 20" descr="A close up of a sign&#10;&#10;Description automatically generated">
            <a:extLst>
              <a:ext uri="{FF2B5EF4-FFF2-40B4-BE49-F238E27FC236}">
                <a16:creationId xmlns:a16="http://schemas.microsoft.com/office/drawing/2014/main" id="{0145450C-47BA-4DB2-B165-C77F27C7F4A5}"/>
              </a:ext>
            </a:extLst>
          </p:cNvPr>
          <p:cNvPicPr>
            <a:picLocks noChangeAspect="1"/>
          </p:cNvPicPr>
          <p:nvPr/>
        </p:nvPicPr>
        <p:blipFill>
          <a:blip r:embed="rId4"/>
          <a:stretch>
            <a:fillRect/>
          </a:stretch>
        </p:blipFill>
        <p:spPr>
          <a:xfrm>
            <a:off x="8105775" y="2028372"/>
            <a:ext cx="3295650" cy="2591706"/>
          </a:xfrm>
          <a:prstGeom prst="rect">
            <a:avLst/>
          </a:prstGeom>
        </p:spPr>
      </p:pic>
      <p:sp>
        <p:nvSpPr>
          <p:cNvPr id="3" name="Slide Number Placeholder 2">
            <a:extLst>
              <a:ext uri="{FF2B5EF4-FFF2-40B4-BE49-F238E27FC236}">
                <a16:creationId xmlns:a16="http://schemas.microsoft.com/office/drawing/2014/main" id="{B9A917DE-4359-4A5A-A531-8F97BDA120F5}"/>
              </a:ext>
            </a:extLst>
          </p:cNvPr>
          <p:cNvSpPr>
            <a:spLocks noGrp="1"/>
          </p:cNvSpPr>
          <p:nvPr>
            <p:ph type="sldNum" sz="quarter" idx="12"/>
          </p:nvPr>
        </p:nvSpPr>
        <p:spPr/>
        <p:txBody>
          <a:bodyPr/>
          <a:lstStyle/>
          <a:p>
            <a:fld id="{330EA680-D336-4FF7-8B7A-9848BB0A1C32}" type="slidenum">
              <a:rPr lang="en-GB" smtClean="0"/>
              <a:t>21</a:t>
            </a:fld>
            <a:endParaRPr lang="en-GB"/>
          </a:p>
        </p:txBody>
      </p:sp>
    </p:spTree>
    <p:extLst>
      <p:ext uri="{BB962C8B-B14F-4D97-AF65-F5344CB8AC3E}">
        <p14:creationId xmlns:p14="http://schemas.microsoft.com/office/powerpoint/2010/main" val="897795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8B709D-4B82-4A08-AD7A-F2B85A9CDD7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Comparison with other models.</a:t>
            </a:r>
          </a:p>
        </p:txBody>
      </p:sp>
      <p:sp>
        <p:nvSpPr>
          <p:cNvPr id="4" name="Slide Number Placeholder 3">
            <a:extLst>
              <a:ext uri="{FF2B5EF4-FFF2-40B4-BE49-F238E27FC236}">
                <a16:creationId xmlns:a16="http://schemas.microsoft.com/office/drawing/2014/main" id="{9CD07D1A-4686-475A-9913-37DAF322CB7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22</a:t>
            </a:fld>
            <a:endParaRPr lang="en-US"/>
          </a:p>
        </p:txBody>
      </p:sp>
      <p:graphicFrame>
        <p:nvGraphicFramePr>
          <p:cNvPr id="6" name="Content Placeholder 5">
            <a:extLst>
              <a:ext uri="{FF2B5EF4-FFF2-40B4-BE49-F238E27FC236}">
                <a16:creationId xmlns:a16="http://schemas.microsoft.com/office/drawing/2014/main" id="{71C42222-6C34-40A9-B153-EB15859F3995}"/>
              </a:ext>
            </a:extLst>
          </p:cNvPr>
          <p:cNvGraphicFramePr>
            <a:graphicFrameLocks noGrp="1"/>
          </p:cNvGraphicFramePr>
          <p:nvPr>
            <p:ph idx="1"/>
            <p:extLst>
              <p:ext uri="{D42A27DB-BD31-4B8C-83A1-F6EECF244321}">
                <p14:modId xmlns:p14="http://schemas.microsoft.com/office/powerpoint/2010/main" val="769557838"/>
              </p:ext>
            </p:extLst>
          </p:nvPr>
        </p:nvGraphicFramePr>
        <p:xfrm>
          <a:off x="375780" y="1670136"/>
          <a:ext cx="11739514" cy="4942509"/>
        </p:xfrm>
        <a:graphic>
          <a:graphicData uri="http://schemas.openxmlformats.org/drawingml/2006/table">
            <a:tbl>
              <a:tblPr firstRow="1" bandRow="1">
                <a:tableStyleId>{5C22544A-7EE6-4342-B048-85BDC9FD1C3A}</a:tableStyleId>
              </a:tblPr>
              <a:tblGrid>
                <a:gridCol w="4217994">
                  <a:extLst>
                    <a:ext uri="{9D8B030D-6E8A-4147-A177-3AD203B41FA5}">
                      <a16:colId xmlns:a16="http://schemas.microsoft.com/office/drawing/2014/main" val="2736420245"/>
                    </a:ext>
                  </a:extLst>
                </a:gridCol>
                <a:gridCol w="3303526">
                  <a:extLst>
                    <a:ext uri="{9D8B030D-6E8A-4147-A177-3AD203B41FA5}">
                      <a16:colId xmlns:a16="http://schemas.microsoft.com/office/drawing/2014/main" val="2624736201"/>
                    </a:ext>
                  </a:extLst>
                </a:gridCol>
                <a:gridCol w="4217994">
                  <a:extLst>
                    <a:ext uri="{9D8B030D-6E8A-4147-A177-3AD203B41FA5}">
                      <a16:colId xmlns:a16="http://schemas.microsoft.com/office/drawing/2014/main" val="3422038217"/>
                    </a:ext>
                  </a:extLst>
                </a:gridCol>
              </a:tblGrid>
              <a:tr h="323616">
                <a:tc>
                  <a:txBody>
                    <a:bodyPr/>
                    <a:lstStyle/>
                    <a:p>
                      <a:pPr algn="just" rtl="0" fontAlgn="t">
                        <a:spcBef>
                          <a:spcPts val="0"/>
                        </a:spcBef>
                        <a:spcAft>
                          <a:spcPts val="0"/>
                        </a:spcAft>
                      </a:pPr>
                      <a:r>
                        <a:rPr lang="en-US" sz="1100" u="none" strike="noStrike" dirty="0">
                          <a:effectLst/>
                        </a:rPr>
                        <a:t>Paper Title</a:t>
                      </a:r>
                      <a:endParaRPr lang="en-US" sz="1400" dirty="0">
                        <a:effectLst/>
                      </a:endParaRPr>
                    </a:p>
                  </a:txBody>
                  <a:tcPr marL="48643" marR="48643" marT="48643" marB="48643"/>
                </a:tc>
                <a:tc>
                  <a:txBody>
                    <a:bodyPr/>
                    <a:lstStyle/>
                    <a:p>
                      <a:pPr algn="just" rtl="0" fontAlgn="t">
                        <a:spcBef>
                          <a:spcPts val="0"/>
                        </a:spcBef>
                        <a:spcAft>
                          <a:spcPts val="0"/>
                        </a:spcAft>
                      </a:pPr>
                      <a:r>
                        <a:rPr lang="en-US" sz="1100" u="none" strike="noStrike" dirty="0">
                          <a:effectLst/>
                        </a:rPr>
                        <a:t>Author(s)</a:t>
                      </a:r>
                      <a:endParaRPr lang="en-US" sz="1400" dirty="0">
                        <a:effectLst/>
                      </a:endParaRPr>
                    </a:p>
                  </a:txBody>
                  <a:tcPr marL="48643" marR="48643" marT="48643" marB="48643"/>
                </a:tc>
                <a:tc>
                  <a:txBody>
                    <a:bodyPr/>
                    <a:lstStyle/>
                    <a:p>
                      <a:pPr algn="just" rtl="0" fontAlgn="t">
                        <a:spcBef>
                          <a:spcPts val="0"/>
                        </a:spcBef>
                        <a:spcAft>
                          <a:spcPts val="0"/>
                        </a:spcAft>
                      </a:pPr>
                      <a:r>
                        <a:rPr lang="en-US" sz="1100" u="none" strike="noStrike" dirty="0">
                          <a:effectLst/>
                        </a:rPr>
                        <a:t>Accuracy</a:t>
                      </a:r>
                      <a:endParaRPr lang="en-US" sz="1400" dirty="0">
                        <a:effectLst/>
                      </a:endParaRPr>
                    </a:p>
                  </a:txBody>
                  <a:tcPr marL="48643" marR="48643" marT="48643" marB="48643"/>
                </a:tc>
                <a:extLst>
                  <a:ext uri="{0D108BD9-81ED-4DB2-BD59-A6C34878D82A}">
                    <a16:rowId xmlns:a16="http://schemas.microsoft.com/office/drawing/2014/main" val="1188795762"/>
                  </a:ext>
                </a:extLst>
              </a:tr>
              <a:tr h="500135">
                <a:tc>
                  <a:txBody>
                    <a:bodyPr/>
                    <a:lstStyle/>
                    <a:p>
                      <a:pPr algn="just" rtl="0" fontAlgn="t">
                        <a:spcBef>
                          <a:spcPts val="0"/>
                        </a:spcBef>
                        <a:spcAft>
                          <a:spcPts val="0"/>
                        </a:spcAft>
                      </a:pPr>
                      <a:r>
                        <a:rPr lang="en-US" sz="1200" u="none" strike="noStrike" dirty="0">
                          <a:effectLst/>
                          <a:latin typeface="Corbel"/>
                        </a:rPr>
                        <a:t>A Review on Splicing Image Forgery Detection Techniques [2]</a:t>
                      </a:r>
                      <a:endParaRPr lang="en-US" sz="1200" dirty="0">
                        <a:effectLst/>
                        <a:latin typeface="Corbel"/>
                      </a:endParaRPr>
                    </a:p>
                  </a:txBody>
                  <a:tcPr marL="48643" marR="48643" marT="48643" marB="48643"/>
                </a:tc>
                <a:tc>
                  <a:txBody>
                    <a:bodyPr/>
                    <a:lstStyle/>
                    <a:p>
                      <a:pPr algn="just" rtl="0" fontAlgn="t">
                        <a:spcBef>
                          <a:spcPts val="0"/>
                        </a:spcBef>
                        <a:spcAft>
                          <a:spcPts val="0"/>
                        </a:spcAft>
                      </a:pPr>
                      <a:r>
                        <a:rPr lang="en-US" sz="1200" u="none" strike="noStrike" dirty="0">
                          <a:effectLst/>
                          <a:latin typeface="Corbel"/>
                        </a:rPr>
                        <a:t>Chitwan Bhalla, Surbhi Gupta</a:t>
                      </a:r>
                      <a:endParaRPr lang="en-US" sz="1200" dirty="0">
                        <a:effectLst/>
                        <a:latin typeface="Corbel"/>
                      </a:endParaRPr>
                    </a:p>
                  </a:txBody>
                  <a:tcPr marL="48643" marR="48643" marT="48643" marB="48643"/>
                </a:tc>
                <a:tc>
                  <a:txBody>
                    <a:bodyPr/>
                    <a:lstStyle/>
                    <a:p>
                      <a:pPr algn="just" rtl="0" fontAlgn="t">
                        <a:spcBef>
                          <a:spcPts val="0"/>
                        </a:spcBef>
                        <a:spcAft>
                          <a:spcPts val="1600"/>
                        </a:spcAft>
                      </a:pPr>
                      <a:r>
                        <a:rPr lang="en-US" sz="1200" u="none" strike="noStrike" dirty="0">
                          <a:effectLst/>
                          <a:latin typeface="Corbel"/>
                        </a:rPr>
                        <a:t>97%</a:t>
                      </a:r>
                      <a:endParaRPr lang="en-US" sz="1200" dirty="0">
                        <a:effectLst/>
                        <a:latin typeface="Corbel"/>
                      </a:endParaRPr>
                    </a:p>
                  </a:txBody>
                  <a:tcPr marL="48643" marR="48643" marT="48643" marB="48643"/>
                </a:tc>
                <a:extLst>
                  <a:ext uri="{0D108BD9-81ED-4DB2-BD59-A6C34878D82A}">
                    <a16:rowId xmlns:a16="http://schemas.microsoft.com/office/drawing/2014/main" val="729036105"/>
                  </a:ext>
                </a:extLst>
              </a:tr>
              <a:tr h="1162078">
                <a:tc>
                  <a:txBody>
                    <a:bodyPr/>
                    <a:lstStyle/>
                    <a:p>
                      <a:pPr algn="just" rtl="0" fontAlgn="t">
                        <a:spcBef>
                          <a:spcPts val="0"/>
                        </a:spcBef>
                        <a:spcAft>
                          <a:spcPts val="0"/>
                        </a:spcAft>
                      </a:pPr>
                      <a:r>
                        <a:rPr lang="en-US" sz="1200" u="none" strike="noStrike" dirty="0">
                          <a:effectLst/>
                          <a:latin typeface="Corbel"/>
                        </a:rPr>
                        <a:t>Image Forgery Identification using Convolution Neural Network [3]</a:t>
                      </a:r>
                      <a:endParaRPr lang="en-US" sz="1200" dirty="0">
                        <a:effectLst/>
                        <a:latin typeface="Corbel"/>
                      </a:endParaRPr>
                    </a:p>
                  </a:txBody>
                  <a:tcPr marL="48643" marR="48643" marT="48643" marB="48643"/>
                </a:tc>
                <a:tc>
                  <a:txBody>
                    <a:bodyPr/>
                    <a:lstStyle/>
                    <a:p>
                      <a:pPr algn="just" rtl="0" fontAlgn="t">
                        <a:spcBef>
                          <a:spcPts val="0"/>
                        </a:spcBef>
                        <a:spcAft>
                          <a:spcPts val="0"/>
                        </a:spcAft>
                      </a:pPr>
                      <a:r>
                        <a:rPr lang="en-US" sz="1200" u="none" strike="noStrike" dirty="0">
                          <a:effectLst/>
                          <a:latin typeface="Corbel"/>
                        </a:rPr>
                        <a:t>N. Hema Rajini</a:t>
                      </a:r>
                      <a:endParaRPr lang="en-US" sz="1200" dirty="0">
                        <a:effectLst/>
                        <a:latin typeface="Corbel"/>
                      </a:endParaRPr>
                    </a:p>
                  </a:txBody>
                  <a:tcPr marL="48643" marR="48643" marT="48643" marB="48643"/>
                </a:tc>
                <a:tc>
                  <a:txBody>
                    <a:bodyPr/>
                    <a:lstStyle/>
                    <a:p>
                      <a:pPr algn="just" rtl="0" fontAlgn="t">
                        <a:spcBef>
                          <a:spcPts val="0"/>
                        </a:spcBef>
                        <a:spcAft>
                          <a:spcPts val="0"/>
                        </a:spcAft>
                      </a:pPr>
                      <a:r>
                        <a:rPr lang="en-US" sz="1200" u="none" strike="noStrike" dirty="0">
                          <a:effectLst/>
                          <a:latin typeface="Corbel"/>
                        </a:rPr>
                        <a:t>Spliced image detection using the SVM has attained an accuracy of 85-86%. </a:t>
                      </a:r>
                      <a:endParaRPr lang="en-US" sz="1200" dirty="0">
                        <a:effectLst/>
                        <a:latin typeface="Corbel"/>
                      </a:endParaRPr>
                    </a:p>
                    <a:p>
                      <a:pPr algn="just" rtl="0" fontAlgn="t">
                        <a:spcBef>
                          <a:spcPts val="0"/>
                        </a:spcBef>
                        <a:spcAft>
                          <a:spcPts val="0"/>
                        </a:spcAft>
                      </a:pPr>
                      <a:r>
                        <a:rPr lang="en-US" sz="1200" u="none" strike="noStrike" dirty="0">
                          <a:effectLst/>
                          <a:latin typeface="Corbel"/>
                        </a:rPr>
                        <a:t>CNN accurately classifies with an accuracy of 99.03%.</a:t>
                      </a:r>
                      <a:endParaRPr lang="en-US" sz="1200" dirty="0">
                        <a:effectLst/>
                        <a:latin typeface="Corbel"/>
                      </a:endParaRPr>
                    </a:p>
                    <a:p>
                      <a:pPr fontAlgn="t"/>
                      <a:br>
                        <a:rPr lang="en-US" sz="1400" dirty="0">
                          <a:effectLst/>
                        </a:rPr>
                      </a:br>
                      <a:endParaRPr lang="en-US" sz="1200">
                        <a:effectLst/>
                        <a:latin typeface="Corbel"/>
                      </a:endParaRPr>
                    </a:p>
                  </a:txBody>
                  <a:tcPr marL="48643" marR="48643" marT="48643" marB="48643"/>
                </a:tc>
                <a:extLst>
                  <a:ext uri="{0D108BD9-81ED-4DB2-BD59-A6C34878D82A}">
                    <a16:rowId xmlns:a16="http://schemas.microsoft.com/office/drawing/2014/main" val="4102766228"/>
                  </a:ext>
                </a:extLst>
              </a:tr>
              <a:tr h="985560">
                <a:tc>
                  <a:txBody>
                    <a:bodyPr/>
                    <a:lstStyle/>
                    <a:p>
                      <a:pPr algn="just" rtl="0" fontAlgn="t">
                        <a:spcBef>
                          <a:spcPts val="0"/>
                        </a:spcBef>
                        <a:spcAft>
                          <a:spcPts val="0"/>
                        </a:spcAft>
                      </a:pPr>
                      <a:r>
                        <a:rPr lang="en-US" sz="1200" u="none" strike="noStrike" dirty="0">
                          <a:effectLst/>
                          <a:latin typeface="Corbel"/>
                        </a:rPr>
                        <a:t>Image Splicing Detection via Camera Response Function Analysis [4]</a:t>
                      </a:r>
                      <a:endParaRPr lang="en-US" sz="1200" dirty="0">
                        <a:effectLst/>
                        <a:latin typeface="Corbel"/>
                      </a:endParaRPr>
                    </a:p>
                    <a:p>
                      <a:pPr fontAlgn="t"/>
                      <a:br>
                        <a:rPr lang="en-US" sz="1400" dirty="0">
                          <a:effectLst/>
                        </a:rPr>
                      </a:br>
                      <a:endParaRPr lang="en-US" sz="1200">
                        <a:effectLst/>
                        <a:latin typeface="Corbel"/>
                      </a:endParaRPr>
                    </a:p>
                  </a:txBody>
                  <a:tcPr marL="48643" marR="48643" marT="48643" marB="48643"/>
                </a:tc>
                <a:tc>
                  <a:txBody>
                    <a:bodyPr/>
                    <a:lstStyle/>
                    <a:p>
                      <a:pPr algn="just" rtl="0" fontAlgn="t">
                        <a:spcBef>
                          <a:spcPts val="0"/>
                        </a:spcBef>
                        <a:spcAft>
                          <a:spcPts val="0"/>
                        </a:spcAft>
                      </a:pPr>
                      <a:r>
                        <a:rPr lang="en-US" sz="1200" u="none" strike="noStrike" dirty="0">
                          <a:effectLst/>
                          <a:latin typeface="Corbel"/>
                        </a:rPr>
                        <a:t>Can Chen, Scott McCloskey, Jingyi Yu</a:t>
                      </a:r>
                      <a:endParaRPr lang="en-US" sz="1200" dirty="0">
                        <a:effectLst/>
                        <a:latin typeface="Corbel"/>
                      </a:endParaRPr>
                    </a:p>
                    <a:p>
                      <a:pPr fontAlgn="t"/>
                      <a:br>
                        <a:rPr lang="en-US" sz="1400" dirty="0">
                          <a:effectLst/>
                        </a:rPr>
                      </a:br>
                      <a:endParaRPr lang="en-US" sz="1200">
                        <a:effectLst/>
                        <a:latin typeface="Corbel"/>
                      </a:endParaRPr>
                    </a:p>
                  </a:txBody>
                  <a:tcPr marL="48643" marR="48643" marT="48643" marB="48643"/>
                </a:tc>
                <a:tc>
                  <a:txBody>
                    <a:bodyPr/>
                    <a:lstStyle/>
                    <a:p>
                      <a:pPr algn="just" rtl="0" fontAlgn="t">
                        <a:spcBef>
                          <a:spcPts val="0"/>
                        </a:spcBef>
                        <a:spcAft>
                          <a:spcPts val="0"/>
                        </a:spcAft>
                      </a:pPr>
                      <a:r>
                        <a:rPr lang="en-US" sz="1200" u="none" strike="noStrike" dirty="0">
                          <a:effectLst/>
                          <a:latin typeface="Corbel"/>
                        </a:rPr>
                        <a:t>According to the results, CNN classifiers on IGH give an accuracy of 97% on CUISIDE dataset,99% in </a:t>
                      </a:r>
                      <a:r>
                        <a:rPr lang="en-US" sz="1200" u="none" strike="noStrike" dirty="0" err="1">
                          <a:effectLst/>
                          <a:latin typeface="Corbel"/>
                        </a:rPr>
                        <a:t>SpLogo</a:t>
                      </a:r>
                      <a:r>
                        <a:rPr lang="en-US" sz="1200" u="none" strike="noStrike" dirty="0">
                          <a:effectLst/>
                          <a:latin typeface="Corbel"/>
                        </a:rPr>
                        <a:t> dataset and 97.8% on the combination of the two datasets.</a:t>
                      </a:r>
                      <a:endParaRPr lang="en-US" sz="1200" dirty="0">
                        <a:effectLst/>
                        <a:latin typeface="Corbel"/>
                      </a:endParaRPr>
                    </a:p>
                  </a:txBody>
                  <a:tcPr marL="48643" marR="48643" marT="48643" marB="48643"/>
                </a:tc>
                <a:extLst>
                  <a:ext uri="{0D108BD9-81ED-4DB2-BD59-A6C34878D82A}">
                    <a16:rowId xmlns:a16="http://schemas.microsoft.com/office/drawing/2014/main" val="1345431467"/>
                  </a:ext>
                </a:extLst>
              </a:tr>
              <a:tr h="985560">
                <a:tc>
                  <a:txBody>
                    <a:bodyPr/>
                    <a:lstStyle/>
                    <a:p>
                      <a:pPr algn="just" rtl="0" fontAlgn="t">
                        <a:spcBef>
                          <a:spcPts val="0"/>
                        </a:spcBef>
                        <a:spcAft>
                          <a:spcPts val="0"/>
                        </a:spcAft>
                      </a:pPr>
                      <a:r>
                        <a:rPr lang="en-US" sz="1200" u="none" strike="noStrike" dirty="0">
                          <a:effectLst/>
                          <a:latin typeface="Corbel"/>
                        </a:rPr>
                        <a:t>Digital image forgery detection using deep learning approach [6]</a:t>
                      </a:r>
                      <a:endParaRPr lang="en-US" sz="1200" dirty="0">
                        <a:effectLst/>
                        <a:latin typeface="Corbel"/>
                      </a:endParaRPr>
                    </a:p>
                    <a:p>
                      <a:pPr fontAlgn="t"/>
                      <a:br>
                        <a:rPr lang="en-US" sz="1400" dirty="0">
                          <a:effectLst/>
                        </a:rPr>
                      </a:br>
                      <a:endParaRPr lang="en-US" sz="1200">
                        <a:effectLst/>
                        <a:latin typeface="Corbel"/>
                      </a:endParaRPr>
                    </a:p>
                  </a:txBody>
                  <a:tcPr marL="48643" marR="48643" marT="48643" marB="48643"/>
                </a:tc>
                <a:tc>
                  <a:txBody>
                    <a:bodyPr/>
                    <a:lstStyle/>
                    <a:p>
                      <a:pPr algn="just" rtl="0" fontAlgn="t">
                        <a:spcBef>
                          <a:spcPts val="0"/>
                        </a:spcBef>
                        <a:spcAft>
                          <a:spcPts val="0"/>
                        </a:spcAft>
                      </a:pPr>
                      <a:r>
                        <a:rPr lang="en-US" sz="1200" u="none" strike="noStrike" dirty="0">
                          <a:effectLst/>
                          <a:latin typeface="Corbel"/>
                        </a:rPr>
                        <a:t>A Kuznetsov</a:t>
                      </a:r>
                      <a:endParaRPr lang="en-US" sz="1200" dirty="0">
                        <a:effectLst/>
                        <a:latin typeface="Corbel"/>
                      </a:endParaRPr>
                    </a:p>
                  </a:txBody>
                  <a:tcPr marL="48643" marR="48643" marT="48643" marB="48643"/>
                </a:tc>
                <a:tc>
                  <a:txBody>
                    <a:bodyPr/>
                    <a:lstStyle/>
                    <a:p>
                      <a:pPr algn="just" rtl="0" fontAlgn="t">
                        <a:spcBef>
                          <a:spcPts val="0"/>
                        </a:spcBef>
                        <a:spcAft>
                          <a:spcPts val="0"/>
                        </a:spcAft>
                      </a:pPr>
                      <a:r>
                        <a:rPr lang="en-US" sz="1200" u="none" strike="noStrike" dirty="0">
                          <a:effectLst/>
                          <a:latin typeface="Corbel"/>
                        </a:rPr>
                        <a:t>97.8%</a:t>
                      </a:r>
                      <a:endParaRPr lang="en-US" sz="1200" dirty="0">
                        <a:effectLst/>
                        <a:latin typeface="Corbel"/>
                      </a:endParaRPr>
                    </a:p>
                  </a:txBody>
                  <a:tcPr marL="48643" marR="48643" marT="48643" marB="48643"/>
                </a:tc>
                <a:extLst>
                  <a:ext uri="{0D108BD9-81ED-4DB2-BD59-A6C34878D82A}">
                    <a16:rowId xmlns:a16="http://schemas.microsoft.com/office/drawing/2014/main" val="3931884944"/>
                  </a:ext>
                </a:extLst>
              </a:tr>
              <a:tr h="985560">
                <a:tc>
                  <a:txBody>
                    <a:bodyPr/>
                    <a:lstStyle/>
                    <a:p>
                      <a:pPr algn="just" rtl="0" fontAlgn="t">
                        <a:spcBef>
                          <a:spcPts val="0"/>
                        </a:spcBef>
                        <a:spcAft>
                          <a:spcPts val="0"/>
                        </a:spcAft>
                      </a:pPr>
                      <a:r>
                        <a:rPr lang="en-US" sz="1200" u="none" strike="noStrike" dirty="0">
                          <a:effectLst/>
                          <a:latin typeface="Corbel"/>
                        </a:rPr>
                        <a:t>Image Forgery Detection Based on statistical features of block DCT coefficients [7]</a:t>
                      </a:r>
                      <a:endParaRPr lang="en-US" sz="1200" dirty="0">
                        <a:effectLst/>
                        <a:latin typeface="Corbel"/>
                      </a:endParaRPr>
                    </a:p>
                  </a:txBody>
                  <a:tcPr marL="48643" marR="48643" marT="48643" marB="48643"/>
                </a:tc>
                <a:tc>
                  <a:txBody>
                    <a:bodyPr/>
                    <a:lstStyle/>
                    <a:p>
                      <a:pPr algn="just" rtl="0" fontAlgn="t">
                        <a:spcBef>
                          <a:spcPts val="0"/>
                        </a:spcBef>
                        <a:spcAft>
                          <a:spcPts val="0"/>
                        </a:spcAft>
                      </a:pPr>
                      <a:r>
                        <a:rPr lang="en-US" sz="1200" u="none" strike="noStrike" noProof="1">
                          <a:effectLst/>
                          <a:latin typeface="Corbel"/>
                        </a:rPr>
                        <a:t>Shilpa Duaa, Jyotsna Singha, Harish Parthasarathya</a:t>
                      </a:r>
                      <a:endParaRPr lang="en-US" sz="1200" noProof="1">
                        <a:effectLst/>
                        <a:latin typeface="Corbel"/>
                      </a:endParaRPr>
                    </a:p>
                    <a:p>
                      <a:pPr fontAlgn="t"/>
                      <a:br>
                        <a:rPr lang="en-US" sz="1400" dirty="0">
                          <a:effectLst/>
                        </a:rPr>
                      </a:br>
                      <a:endParaRPr lang="en-US" sz="1200">
                        <a:effectLst/>
                        <a:latin typeface="Corbel"/>
                      </a:endParaRPr>
                    </a:p>
                  </a:txBody>
                  <a:tcPr marL="48643" marR="48643" marT="48643" marB="48643"/>
                </a:tc>
                <a:tc>
                  <a:txBody>
                    <a:bodyPr/>
                    <a:lstStyle/>
                    <a:p>
                      <a:pPr algn="just" rtl="0" fontAlgn="t">
                        <a:spcBef>
                          <a:spcPts val="0"/>
                        </a:spcBef>
                        <a:spcAft>
                          <a:spcPts val="0"/>
                        </a:spcAft>
                      </a:pPr>
                      <a:r>
                        <a:rPr lang="en-US" sz="1200" u="none" strike="noStrike" dirty="0">
                          <a:effectLst/>
                          <a:latin typeface="Corbel"/>
                        </a:rPr>
                        <a:t>98%</a:t>
                      </a:r>
                      <a:endParaRPr lang="en-US" sz="1200" dirty="0">
                        <a:effectLst/>
                        <a:latin typeface="Corbel"/>
                      </a:endParaRPr>
                    </a:p>
                  </a:txBody>
                  <a:tcPr marL="48643" marR="48643" marT="48643" marB="48643"/>
                </a:tc>
                <a:extLst>
                  <a:ext uri="{0D108BD9-81ED-4DB2-BD59-A6C34878D82A}">
                    <a16:rowId xmlns:a16="http://schemas.microsoft.com/office/drawing/2014/main" val="360229273"/>
                  </a:ext>
                </a:extLst>
              </a:tr>
            </a:tbl>
          </a:graphicData>
        </a:graphic>
      </p:graphicFrame>
    </p:spTree>
    <p:extLst>
      <p:ext uri="{BB962C8B-B14F-4D97-AF65-F5344CB8AC3E}">
        <p14:creationId xmlns:p14="http://schemas.microsoft.com/office/powerpoint/2010/main" val="627577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E2411-2013-45D7-BFC1-BBE37104835E}"/>
              </a:ext>
            </a:extLst>
          </p:cNvPr>
          <p:cNvSpPr>
            <a:spLocks noGrp="1"/>
          </p:cNvSpPr>
          <p:nvPr>
            <p:ph type="title"/>
          </p:nvPr>
        </p:nvSpPr>
        <p:spPr>
          <a:xfrm>
            <a:off x="1653363" y="365760"/>
            <a:ext cx="9367203" cy="1188720"/>
          </a:xfrm>
        </p:spPr>
        <p:txBody>
          <a:bodyPr>
            <a:normAutofit/>
          </a:bodyPr>
          <a:lstStyle/>
          <a:p>
            <a:r>
              <a:rPr lang="en-GB">
                <a:cs typeface="Calibri Light"/>
              </a:rPr>
              <a:t>Comparison with earlier published work</a:t>
            </a:r>
            <a:endParaRPr lang="en-US">
              <a:ea typeface="+mj-lt"/>
              <a:cs typeface="+mj-lt"/>
            </a:endParaRPr>
          </a:p>
          <a:p>
            <a:endParaRPr lang="en-US">
              <a:cs typeface="Calibri Light"/>
            </a:endParaRPr>
          </a:p>
        </p:txBody>
      </p:sp>
      <p:sp>
        <p:nvSpPr>
          <p:cNvPr id="9" name="Freeform: Shape 8">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2">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5C4FD38-35AD-4E32-956A-CD16BD53D2B2}"/>
              </a:ext>
            </a:extLst>
          </p:cNvPr>
          <p:cNvSpPr>
            <a:spLocks noGrp="1"/>
          </p:cNvSpPr>
          <p:nvPr>
            <p:ph idx="1"/>
          </p:nvPr>
        </p:nvSpPr>
        <p:spPr>
          <a:xfrm>
            <a:off x="1653363" y="2176272"/>
            <a:ext cx="9367204" cy="4041648"/>
          </a:xfrm>
        </p:spPr>
        <p:txBody>
          <a:bodyPr vert="horz" lIns="91440" tIns="45720" rIns="91440" bIns="45720" rtlCol="0" anchor="t">
            <a:normAutofit/>
          </a:bodyPr>
          <a:lstStyle/>
          <a:p>
            <a:r>
              <a:rPr lang="en-US" sz="2400">
                <a:latin typeface="Corbel"/>
                <a:cs typeface="Calibri"/>
              </a:rPr>
              <a:t>Our earlier model was not able to predict for a single image.</a:t>
            </a:r>
          </a:p>
          <a:p>
            <a:r>
              <a:rPr lang="en-US" sz="2400">
                <a:latin typeface="Corbel"/>
                <a:cs typeface="Calibri"/>
              </a:rPr>
              <a:t>Since we had not added the functionality for Input and Output testing.</a:t>
            </a:r>
          </a:p>
          <a:p>
            <a:r>
              <a:rPr lang="en-US" sz="2400">
                <a:latin typeface="Corbel"/>
                <a:cs typeface="Calibri"/>
              </a:rPr>
              <a:t>Although we had tried to just classify a single image but our model was not able to predict it correctly.</a:t>
            </a:r>
          </a:p>
          <a:p>
            <a:r>
              <a:rPr lang="en-US" sz="2400">
                <a:latin typeface="Corbel"/>
                <a:cs typeface="Calibri"/>
              </a:rPr>
              <a:t>This time we have added the functionality for Input and Output.</a:t>
            </a:r>
          </a:p>
          <a:p>
            <a:r>
              <a:rPr lang="en-US" sz="2400">
                <a:latin typeface="Corbel"/>
                <a:cs typeface="Calibri"/>
              </a:rPr>
              <a:t>It predicts some of the images from the CUISDE dataset almost correctly since our accuracy is around 68.5%</a:t>
            </a:r>
          </a:p>
          <a:p>
            <a:endParaRPr lang="en-US" sz="2400">
              <a:latin typeface="Corbel"/>
              <a:cs typeface="Calibri"/>
            </a:endParaRPr>
          </a:p>
        </p:txBody>
      </p:sp>
      <p:sp>
        <p:nvSpPr>
          <p:cNvPr id="4" name="Slide Number Placeholder 3">
            <a:extLst>
              <a:ext uri="{FF2B5EF4-FFF2-40B4-BE49-F238E27FC236}">
                <a16:creationId xmlns:a16="http://schemas.microsoft.com/office/drawing/2014/main" id="{A94D5DB4-1F58-498D-AE6B-F3CFA1EF744F}"/>
              </a:ext>
            </a:extLst>
          </p:cNvPr>
          <p:cNvSpPr>
            <a:spLocks noGrp="1"/>
          </p:cNvSpPr>
          <p:nvPr>
            <p:ph type="sldNum" sz="quarter" idx="12"/>
          </p:nvPr>
        </p:nvSpPr>
        <p:spPr>
          <a:xfrm>
            <a:off x="9091182" y="6356350"/>
            <a:ext cx="1929384" cy="365125"/>
          </a:xfrm>
        </p:spPr>
        <p:txBody>
          <a:bodyPr>
            <a:normAutofit/>
          </a:bodyPr>
          <a:lstStyle/>
          <a:p>
            <a:pPr>
              <a:spcAft>
                <a:spcPts val="600"/>
              </a:spcAft>
            </a:pPr>
            <a:fld id="{330EA680-D336-4FF7-8B7A-9848BB0A1C32}" type="slidenum">
              <a:rPr lang="en-GB">
                <a:solidFill>
                  <a:schemeClr val="tx1">
                    <a:alpha val="80000"/>
                  </a:schemeClr>
                </a:solidFill>
              </a:rPr>
              <a:pPr>
                <a:spcAft>
                  <a:spcPts val="600"/>
                </a:spcAft>
              </a:pPr>
              <a:t>23</a:t>
            </a:fld>
            <a:endParaRPr lang="en-GB">
              <a:solidFill>
                <a:schemeClr val="tx1">
                  <a:alpha val="80000"/>
                </a:schemeClr>
              </a:solidFill>
            </a:endParaRPr>
          </a:p>
        </p:txBody>
      </p:sp>
    </p:spTree>
    <p:extLst>
      <p:ext uri="{BB962C8B-B14F-4D97-AF65-F5344CB8AC3E}">
        <p14:creationId xmlns:p14="http://schemas.microsoft.com/office/powerpoint/2010/main" val="1726397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751B63-9F67-493C-8FCD-BF6437EECFAF}"/>
              </a:ext>
            </a:extLst>
          </p:cNvPr>
          <p:cNvSpPr>
            <a:spLocks noGrp="1"/>
          </p:cNvSpPr>
          <p:nvPr>
            <p:ph type="title"/>
          </p:nvPr>
        </p:nvSpPr>
        <p:spPr>
          <a:xfrm>
            <a:off x="601714" y="1259760"/>
            <a:ext cx="3962061" cy="4516360"/>
          </a:xfrm>
        </p:spPr>
        <p:txBody>
          <a:bodyPr vert="horz" lIns="91440" tIns="45720" rIns="91440" bIns="45720" rtlCol="0" anchor="ctr">
            <a:normAutofit/>
          </a:bodyPr>
          <a:lstStyle/>
          <a:p>
            <a:pPr algn="ctr"/>
            <a:r>
              <a:rPr lang="en-GB" sz="3600" cap="all">
                <a:latin typeface="Corbel"/>
              </a:rPr>
              <a:t>ACTIVITY SCHEDULE</a:t>
            </a:r>
            <a:endParaRPr lang="en-GB" sz="3600">
              <a:ea typeface="+mj-lt"/>
              <a:cs typeface="+mj-lt"/>
            </a:endParaRP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59186B6-B5BD-4D2D-A10D-B542945188CF}"/>
              </a:ext>
            </a:extLst>
          </p:cNvPr>
          <p:cNvSpPr>
            <a:spLocks noGrp="1"/>
          </p:cNvSpPr>
          <p:nvPr>
            <p:ph idx="1"/>
          </p:nvPr>
        </p:nvSpPr>
        <p:spPr>
          <a:xfrm>
            <a:off x="5049143" y="236801"/>
            <a:ext cx="6478513" cy="6384825"/>
          </a:xfrm>
        </p:spPr>
        <p:txBody>
          <a:bodyPr vert="horz" lIns="91440" tIns="45720" rIns="91440" bIns="45720" rtlCol="0" anchor="t">
            <a:noAutofit/>
          </a:bodyPr>
          <a:lstStyle/>
          <a:p>
            <a:endParaRPr lang="en-GB" sz="2000">
              <a:latin typeface="Corbel"/>
            </a:endParaRPr>
          </a:p>
          <a:p>
            <a:pPr marL="0" indent="0">
              <a:buNone/>
            </a:pPr>
            <a:r>
              <a:rPr lang="en-GB" sz="2000">
                <a:latin typeface="Corbel"/>
              </a:rPr>
              <a:t>Work done before C-II</a:t>
            </a:r>
            <a:endParaRPr lang="en-GB" sz="2000">
              <a:ea typeface="+mn-lt"/>
              <a:cs typeface="+mn-lt"/>
            </a:endParaRPr>
          </a:p>
          <a:p>
            <a:pPr marL="0" indent="0">
              <a:buNone/>
            </a:pPr>
            <a:r>
              <a:rPr lang="en-GB" sz="2000">
                <a:latin typeface="Corbel"/>
              </a:rPr>
              <a:t>23rd August – 28th August</a:t>
            </a:r>
            <a:endParaRPr lang="en-US" sz="2000">
              <a:ea typeface="+mn-lt"/>
              <a:cs typeface="+mn-lt"/>
            </a:endParaRPr>
          </a:p>
          <a:p>
            <a:r>
              <a:rPr lang="en-GB" sz="2000">
                <a:latin typeface="Corbel"/>
              </a:rPr>
              <a:t> Searching and analysing papers for reference. (duration 1 week starting from August 23rd).</a:t>
            </a:r>
            <a:endParaRPr lang="en-US" sz="2000">
              <a:ea typeface="+mn-lt"/>
              <a:cs typeface="+mn-lt"/>
            </a:endParaRPr>
          </a:p>
          <a:p>
            <a:pPr marL="0" indent="0">
              <a:buNone/>
            </a:pPr>
            <a:r>
              <a:rPr lang="en-GB" sz="2000">
                <a:latin typeface="Corbel"/>
              </a:rPr>
              <a:t>1st September -  10th September</a:t>
            </a:r>
            <a:endParaRPr lang="en-GB" sz="2000">
              <a:ea typeface="+mn-lt"/>
              <a:cs typeface="+mn-lt"/>
            </a:endParaRPr>
          </a:p>
          <a:p>
            <a:r>
              <a:rPr lang="en-GB" sz="2000">
                <a:latin typeface="Corbel"/>
              </a:rPr>
              <a:t>Identifying an overall structure for how the project should look like and function.</a:t>
            </a:r>
            <a:endParaRPr lang="en-US" sz="2000">
              <a:ea typeface="+mn-lt"/>
              <a:cs typeface="+mn-lt"/>
            </a:endParaRPr>
          </a:p>
          <a:p>
            <a:r>
              <a:rPr lang="en-GB" sz="2000">
                <a:latin typeface="Corbel"/>
              </a:rPr>
              <a:t>Learning some of the basic machine learning algorithms mentioned in the papers.</a:t>
            </a:r>
            <a:endParaRPr lang="en-US" sz="2000">
              <a:ea typeface="+mn-lt"/>
              <a:cs typeface="+mn-lt"/>
            </a:endParaRPr>
          </a:p>
          <a:p>
            <a:r>
              <a:rPr lang="en-GB" sz="2000">
                <a:latin typeface="Corbel"/>
              </a:rPr>
              <a:t>Learning the basics of open cv, and other python libraries like PIL used for image processing </a:t>
            </a:r>
            <a:endParaRPr lang="en-GB" sz="2000">
              <a:ea typeface="+mn-lt"/>
              <a:cs typeface="+mn-lt"/>
            </a:endParaRPr>
          </a:p>
          <a:p>
            <a:r>
              <a:rPr lang="en-GB" sz="2000">
                <a:latin typeface="Corbel"/>
              </a:rPr>
              <a:t> Exploring datasets.</a:t>
            </a:r>
            <a:endParaRPr lang="en-GB" sz="2000">
              <a:ea typeface="+mn-lt"/>
              <a:cs typeface="+mn-lt"/>
            </a:endParaRPr>
          </a:p>
          <a:p>
            <a:r>
              <a:rPr lang="en-GB" sz="2000">
                <a:latin typeface="Corbel"/>
              </a:rPr>
              <a:t> SRS compiled between 6th and 10th September (report and ppt).</a:t>
            </a:r>
            <a:endParaRPr lang="en-GB" sz="2000">
              <a:ea typeface="+mn-lt"/>
              <a:cs typeface="+mn-lt"/>
            </a:endParaRPr>
          </a:p>
          <a:p>
            <a:pPr marL="0" indent="0">
              <a:buNone/>
            </a:pPr>
            <a:r>
              <a:rPr lang="en-GB" sz="2000">
                <a:latin typeface="Corbel"/>
              </a:rPr>
              <a:t>10th September -  11th September</a:t>
            </a:r>
            <a:endParaRPr lang="en-GB" sz="2000">
              <a:ea typeface="+mn-lt"/>
              <a:cs typeface="+mn-lt"/>
            </a:endParaRPr>
          </a:p>
          <a:p>
            <a:r>
              <a:rPr lang="en-GB" sz="2000">
                <a:latin typeface="Corbel"/>
              </a:rPr>
              <a:t> Recompiled on 11th to include 2 additional research papers.</a:t>
            </a:r>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A33ACF2A-81E1-4D95-9046-A42B037B9545}"/>
              </a:ext>
            </a:extLst>
          </p:cNvPr>
          <p:cNvSpPr>
            <a:spLocks noGrp="1"/>
          </p:cNvSpPr>
          <p:nvPr>
            <p:ph type="sldNum" sz="quarter" idx="12"/>
          </p:nvPr>
        </p:nvSpPr>
        <p:spPr/>
        <p:txBody>
          <a:bodyPr/>
          <a:lstStyle/>
          <a:p>
            <a:fld id="{330EA680-D336-4FF7-8B7A-9848BB0A1C32}" type="slidenum">
              <a:rPr lang="en-GB" smtClean="0"/>
              <a:t>24</a:t>
            </a:fld>
            <a:endParaRPr lang="en-GB"/>
          </a:p>
        </p:txBody>
      </p:sp>
    </p:spTree>
    <p:extLst>
      <p:ext uri="{BB962C8B-B14F-4D97-AF65-F5344CB8AC3E}">
        <p14:creationId xmlns:p14="http://schemas.microsoft.com/office/powerpoint/2010/main" val="3596252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29467B-8C67-414B-9A56-DD1C567C6A88}"/>
              </a:ext>
            </a:extLst>
          </p:cNvPr>
          <p:cNvSpPr>
            <a:spLocks noGrp="1"/>
          </p:cNvSpPr>
          <p:nvPr>
            <p:ph type="title"/>
          </p:nvPr>
        </p:nvSpPr>
        <p:spPr>
          <a:xfrm>
            <a:off x="429768" y="411480"/>
            <a:ext cx="11201400" cy="970726"/>
          </a:xfrm>
        </p:spPr>
        <p:txBody>
          <a:bodyPr>
            <a:normAutofit/>
          </a:bodyPr>
          <a:lstStyle/>
          <a:p>
            <a:r>
              <a:rPr lang="en-GB" sz="3600" cap="all">
                <a:latin typeface="Corbel"/>
              </a:rPr>
              <a:t>ACTIVITY CHART</a:t>
            </a:r>
            <a:endParaRPr lang="en-GB" sz="3600">
              <a:ea typeface="+mj-lt"/>
              <a:cs typeface="+mj-lt"/>
            </a:endParaRPr>
          </a:p>
        </p:txBody>
      </p:sp>
      <p:sp>
        <p:nvSpPr>
          <p:cNvPr id="22" name="Rectangle 2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picture containing chart&#10;&#10;Description automatically generated">
            <a:extLst>
              <a:ext uri="{FF2B5EF4-FFF2-40B4-BE49-F238E27FC236}">
                <a16:creationId xmlns:a16="http://schemas.microsoft.com/office/drawing/2014/main" id="{8F4038FD-ABA8-403A-889E-6BA97830C20C}"/>
              </a:ext>
            </a:extLst>
          </p:cNvPr>
          <p:cNvPicPr>
            <a:picLocks noChangeAspect="1"/>
          </p:cNvPicPr>
          <p:nvPr/>
        </p:nvPicPr>
        <p:blipFill rotWithShape="1">
          <a:blip r:embed="rId2"/>
          <a:srcRect t="10104" r="-1" b="-1"/>
          <a:stretch/>
        </p:blipFill>
        <p:spPr>
          <a:xfrm>
            <a:off x="429768" y="1575786"/>
            <a:ext cx="6861466" cy="4666695"/>
          </a:xfrm>
          <a:prstGeom prst="rect">
            <a:avLst/>
          </a:prstGeom>
        </p:spPr>
      </p:pic>
      <p:sp useBgFill="1">
        <p:nvSpPr>
          <p:cNvPr id="24" name="Rectangle 2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D6CFA7F-0BA7-42F0-B79F-3ECA9DEE112F}"/>
              </a:ext>
            </a:extLst>
          </p:cNvPr>
          <p:cNvSpPr>
            <a:spLocks noGrp="1"/>
          </p:cNvSpPr>
          <p:nvPr>
            <p:ph idx="1"/>
          </p:nvPr>
        </p:nvSpPr>
        <p:spPr>
          <a:xfrm>
            <a:off x="7938752" y="2020824"/>
            <a:ext cx="3455097" cy="3959352"/>
          </a:xfrm>
        </p:spPr>
        <p:txBody>
          <a:bodyPr vert="horz" lIns="91440" tIns="45720" rIns="91440" bIns="45720" rtlCol="0" anchor="ctr">
            <a:normAutofit/>
          </a:bodyPr>
          <a:lstStyle/>
          <a:p>
            <a:r>
              <a:rPr lang="en-US" sz="1700">
                <a:latin typeface="Corbel"/>
              </a:rPr>
              <a:t>WEEK 1 –</a:t>
            </a:r>
            <a:endParaRPr lang="en-US" sz="1700">
              <a:ea typeface="+mn-lt"/>
              <a:cs typeface="+mn-lt"/>
            </a:endParaRPr>
          </a:p>
          <a:p>
            <a:r>
              <a:rPr lang="en-US" sz="1700">
                <a:latin typeface="Corbel"/>
              </a:rPr>
              <a:t> 27 Sep to 4 Oct</a:t>
            </a:r>
            <a:endParaRPr lang="en-US" sz="1700">
              <a:ea typeface="+mn-lt"/>
              <a:cs typeface="+mn-lt"/>
            </a:endParaRPr>
          </a:p>
          <a:p>
            <a:endParaRPr lang="en-US" sz="1700">
              <a:ea typeface="+mn-lt"/>
              <a:cs typeface="+mn-lt"/>
            </a:endParaRPr>
          </a:p>
          <a:p>
            <a:r>
              <a:rPr lang="en-US" sz="1700">
                <a:latin typeface="Corbel"/>
              </a:rPr>
              <a:t>WEEK 2 –</a:t>
            </a:r>
            <a:endParaRPr lang="en-US" sz="1700">
              <a:ea typeface="+mn-lt"/>
              <a:cs typeface="+mn-lt"/>
            </a:endParaRPr>
          </a:p>
          <a:p>
            <a:r>
              <a:rPr lang="en-US" sz="1700">
                <a:latin typeface="Corbel"/>
              </a:rPr>
              <a:t> 4 Oct to 11 Oct</a:t>
            </a:r>
            <a:endParaRPr lang="en-US" sz="1700">
              <a:ea typeface="+mn-lt"/>
              <a:cs typeface="+mn-lt"/>
            </a:endParaRPr>
          </a:p>
          <a:p>
            <a:endParaRPr lang="en-US" sz="1700">
              <a:ea typeface="+mn-lt"/>
              <a:cs typeface="+mn-lt"/>
            </a:endParaRPr>
          </a:p>
          <a:p>
            <a:r>
              <a:rPr lang="en-US" sz="1700">
                <a:latin typeface="Corbel"/>
              </a:rPr>
              <a:t>WEEK 3 –</a:t>
            </a:r>
            <a:endParaRPr lang="en-US" sz="1700">
              <a:ea typeface="+mn-lt"/>
              <a:cs typeface="+mn-lt"/>
            </a:endParaRPr>
          </a:p>
          <a:p>
            <a:r>
              <a:rPr lang="en-US" sz="1700">
                <a:latin typeface="Corbel"/>
              </a:rPr>
              <a:t> 11 Oct to 18 Oct</a:t>
            </a:r>
            <a:endParaRPr lang="en-US" sz="1700">
              <a:ea typeface="+mn-lt"/>
              <a:cs typeface="+mn-lt"/>
            </a:endParaRPr>
          </a:p>
          <a:p>
            <a:endParaRPr lang="en-US" sz="1700">
              <a:ea typeface="+mn-lt"/>
              <a:cs typeface="+mn-lt"/>
            </a:endParaRPr>
          </a:p>
          <a:p>
            <a:r>
              <a:rPr lang="en-US" sz="1700">
                <a:latin typeface="Corbel"/>
              </a:rPr>
              <a:t>WEEK 4 – </a:t>
            </a:r>
            <a:endParaRPr lang="en-US" sz="1700">
              <a:ea typeface="+mn-lt"/>
              <a:cs typeface="+mn-lt"/>
            </a:endParaRPr>
          </a:p>
          <a:p>
            <a:r>
              <a:rPr lang="en-US" sz="1700">
                <a:latin typeface="Corbel"/>
              </a:rPr>
              <a:t>18 Oct to 25 Oct</a:t>
            </a:r>
            <a:endParaRPr lang="en-US" sz="1700">
              <a:ea typeface="+mn-lt"/>
              <a:cs typeface="+mn-lt"/>
            </a:endParaRPr>
          </a:p>
        </p:txBody>
      </p:sp>
      <p:sp>
        <p:nvSpPr>
          <p:cNvPr id="12" name="TextBox 1">
            <a:extLst>
              <a:ext uri="{FF2B5EF4-FFF2-40B4-BE49-F238E27FC236}">
                <a16:creationId xmlns:a16="http://schemas.microsoft.com/office/drawing/2014/main" id="{84C9E329-CF53-489E-B600-113A0267D9FC}"/>
              </a:ext>
            </a:extLst>
          </p:cNvPr>
          <p:cNvSpPr txBox="1"/>
          <p:nvPr/>
        </p:nvSpPr>
        <p:spPr>
          <a:xfrm>
            <a:off x="434236" y="6425852"/>
            <a:ext cx="5050075"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t>Clearer image can be found</a:t>
            </a:r>
            <a:r>
              <a:rPr lang="en-GB" dirty="0">
                <a:solidFill>
                  <a:schemeClr val="accent2">
                    <a:lumMod val="75000"/>
                  </a:schemeClr>
                </a:solidFill>
              </a:rPr>
              <a:t> </a:t>
            </a:r>
            <a:r>
              <a:rPr lang="en-GB" dirty="0">
                <a:solidFill>
                  <a:schemeClr val="accent2">
                    <a:lumMod val="75000"/>
                  </a:schemeClr>
                </a:solidFill>
                <a:hlinkClick r:id="rId3">
                  <a:extLst>
                    <a:ext uri="{A12FA001-AC4F-418D-AE19-62706E023703}">
                      <ahyp:hlinkClr xmlns:ahyp="http://schemas.microsoft.com/office/drawing/2018/hyperlinkcolor" val="tx"/>
                    </a:ext>
                  </a:extLst>
                </a:hlinkClick>
              </a:rPr>
              <a:t>here</a:t>
            </a:r>
            <a:endParaRPr lang="en-GB" dirty="0">
              <a:solidFill>
                <a:schemeClr val="accent2">
                  <a:lumMod val="75000"/>
                </a:schemeClr>
              </a:solidFill>
            </a:endParaRPr>
          </a:p>
        </p:txBody>
      </p:sp>
      <p:sp>
        <p:nvSpPr>
          <p:cNvPr id="5" name="Slide Number Placeholder 4">
            <a:extLst>
              <a:ext uri="{FF2B5EF4-FFF2-40B4-BE49-F238E27FC236}">
                <a16:creationId xmlns:a16="http://schemas.microsoft.com/office/drawing/2014/main" id="{72108D42-8C1C-4CDE-B850-2CE8845EB650}"/>
              </a:ext>
            </a:extLst>
          </p:cNvPr>
          <p:cNvSpPr>
            <a:spLocks noGrp="1"/>
          </p:cNvSpPr>
          <p:nvPr>
            <p:ph type="sldNum" sz="quarter" idx="12"/>
          </p:nvPr>
        </p:nvSpPr>
        <p:spPr/>
        <p:txBody>
          <a:bodyPr/>
          <a:lstStyle/>
          <a:p>
            <a:fld id="{330EA680-D336-4FF7-8B7A-9848BB0A1C32}" type="slidenum">
              <a:rPr lang="en-GB" smtClean="0"/>
              <a:t>25</a:t>
            </a:fld>
            <a:endParaRPr lang="en-GB"/>
          </a:p>
        </p:txBody>
      </p:sp>
    </p:spTree>
    <p:extLst>
      <p:ext uri="{BB962C8B-B14F-4D97-AF65-F5344CB8AC3E}">
        <p14:creationId xmlns:p14="http://schemas.microsoft.com/office/powerpoint/2010/main" val="4206580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751B63-9F67-493C-8FCD-BF6437EECFAF}"/>
              </a:ext>
            </a:extLst>
          </p:cNvPr>
          <p:cNvSpPr>
            <a:spLocks noGrp="1"/>
          </p:cNvSpPr>
          <p:nvPr>
            <p:ph type="title"/>
          </p:nvPr>
        </p:nvSpPr>
        <p:spPr>
          <a:xfrm>
            <a:off x="601714" y="1259760"/>
            <a:ext cx="3962061" cy="4516360"/>
          </a:xfrm>
        </p:spPr>
        <p:txBody>
          <a:bodyPr vert="horz" lIns="91440" tIns="45720" rIns="91440" bIns="45720" rtlCol="0" anchor="ctr">
            <a:normAutofit/>
          </a:bodyPr>
          <a:lstStyle/>
          <a:p>
            <a:pPr algn="ctr"/>
            <a:r>
              <a:rPr lang="en-GB" sz="3600" cap="all">
                <a:latin typeface="Corbel"/>
              </a:rPr>
              <a:t>ACTIVITY SCHEDULE</a:t>
            </a:r>
            <a:endParaRPr lang="en-GB" sz="3600">
              <a:ea typeface="+mj-lt"/>
              <a:cs typeface="+mj-lt"/>
            </a:endParaRP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59186B6-B5BD-4D2D-A10D-B542945188CF}"/>
              </a:ext>
            </a:extLst>
          </p:cNvPr>
          <p:cNvSpPr>
            <a:spLocks noGrp="1"/>
          </p:cNvSpPr>
          <p:nvPr>
            <p:ph idx="1"/>
          </p:nvPr>
        </p:nvSpPr>
        <p:spPr>
          <a:xfrm>
            <a:off x="5049143" y="236801"/>
            <a:ext cx="6478513" cy="6384825"/>
          </a:xfrm>
        </p:spPr>
        <p:txBody>
          <a:bodyPr vert="horz" lIns="91440" tIns="45720" rIns="91440" bIns="45720" rtlCol="0" anchor="ctr">
            <a:noAutofit/>
          </a:bodyPr>
          <a:lstStyle/>
          <a:p>
            <a:endParaRPr lang="en-GB" sz="2000">
              <a:latin typeface="Corbel"/>
            </a:endParaRPr>
          </a:p>
          <a:p>
            <a:pPr marL="0" indent="0">
              <a:buNone/>
            </a:pPr>
            <a:r>
              <a:rPr lang="en-GB" sz="2000">
                <a:latin typeface="Corbel"/>
              </a:rPr>
              <a:t>Work done After C-II</a:t>
            </a:r>
            <a:endParaRPr lang="en-GB" sz="2000">
              <a:ea typeface="+mn-lt"/>
              <a:cs typeface="+mn-lt"/>
            </a:endParaRPr>
          </a:p>
          <a:p>
            <a:pPr marL="0" indent="0">
              <a:buNone/>
            </a:pPr>
            <a:r>
              <a:rPr lang="en-GB" sz="2000">
                <a:latin typeface="Corbel"/>
              </a:rPr>
              <a:t>3rd November – 7th November</a:t>
            </a:r>
            <a:endParaRPr lang="en-US" sz="2000">
              <a:ea typeface="+mn-lt"/>
              <a:cs typeface="+mn-lt"/>
            </a:endParaRPr>
          </a:p>
          <a:p>
            <a:r>
              <a:rPr lang="en-GB" sz="2000">
                <a:latin typeface="Corbel"/>
              </a:rPr>
              <a:t> Trying other machine learning models like Random Forest Classification</a:t>
            </a:r>
            <a:endParaRPr lang="en-GB" sz="2000">
              <a:latin typeface="Corbel"/>
              <a:ea typeface="+mn-lt"/>
              <a:cs typeface="+mn-lt"/>
            </a:endParaRPr>
          </a:p>
          <a:p>
            <a:r>
              <a:rPr lang="en-GB" sz="2000">
                <a:latin typeface="Corbel"/>
              </a:rPr>
              <a:t>Preparing GUI for user interaction</a:t>
            </a:r>
          </a:p>
          <a:p>
            <a:r>
              <a:rPr lang="en-GB" sz="2000">
                <a:latin typeface="Corbel"/>
                <a:ea typeface="+mn-lt"/>
                <a:cs typeface="+mn-lt"/>
              </a:rPr>
              <a:t>Pickling the model for compatibility and ease of use</a:t>
            </a:r>
          </a:p>
          <a:p>
            <a:pPr marL="0" indent="0">
              <a:buNone/>
            </a:pPr>
            <a:r>
              <a:rPr lang="en-GB" sz="2000">
                <a:latin typeface="Corbel"/>
                <a:ea typeface="+mn-lt"/>
                <a:cs typeface="+mn-lt"/>
              </a:rPr>
              <a:t>12th November – 15th November</a:t>
            </a:r>
          </a:p>
          <a:p>
            <a:r>
              <a:rPr lang="en-GB" sz="2000">
                <a:latin typeface="Corbel"/>
                <a:ea typeface="+mn-lt"/>
                <a:cs typeface="+mn-lt"/>
              </a:rPr>
              <a:t>Report and presentation compilation and submission</a:t>
            </a:r>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295A0406-5550-435A-BD7D-98DC563FD46E}"/>
              </a:ext>
            </a:extLst>
          </p:cNvPr>
          <p:cNvSpPr>
            <a:spLocks noGrp="1"/>
          </p:cNvSpPr>
          <p:nvPr>
            <p:ph type="sldNum" sz="quarter" idx="12"/>
          </p:nvPr>
        </p:nvSpPr>
        <p:spPr/>
        <p:txBody>
          <a:bodyPr/>
          <a:lstStyle/>
          <a:p>
            <a:fld id="{330EA680-D336-4FF7-8B7A-9848BB0A1C32}" type="slidenum">
              <a:rPr lang="en-GB" smtClean="0"/>
              <a:t>26</a:t>
            </a:fld>
            <a:endParaRPr lang="en-GB"/>
          </a:p>
        </p:txBody>
      </p:sp>
    </p:spTree>
    <p:extLst>
      <p:ext uri="{BB962C8B-B14F-4D97-AF65-F5344CB8AC3E}">
        <p14:creationId xmlns:p14="http://schemas.microsoft.com/office/powerpoint/2010/main" val="293318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AE0362-A8FA-4F46-9AA4-5FCDCDB4D3A8}"/>
              </a:ext>
            </a:extLst>
          </p:cNvPr>
          <p:cNvSpPr>
            <a:spLocks noGrp="1"/>
          </p:cNvSpPr>
          <p:nvPr>
            <p:ph type="title"/>
          </p:nvPr>
        </p:nvSpPr>
        <p:spPr>
          <a:xfrm>
            <a:off x="686834" y="1153572"/>
            <a:ext cx="3200400" cy="4461163"/>
          </a:xfrm>
        </p:spPr>
        <p:txBody>
          <a:bodyPr>
            <a:normAutofit/>
          </a:bodyPr>
          <a:lstStyle/>
          <a:p>
            <a:r>
              <a:rPr lang="en-GB">
                <a:solidFill>
                  <a:srgbClr val="FFFFFF"/>
                </a:solidFill>
                <a:cs typeface="Calibri Light"/>
              </a:rPr>
              <a:t>Conclusion and Future scope</a:t>
            </a:r>
            <a:endParaRPr lang="en-US">
              <a:solidFill>
                <a:srgbClr val="FFFFFF"/>
              </a:solidFill>
            </a:endParaRPr>
          </a:p>
        </p:txBody>
      </p:sp>
      <p:sp>
        <p:nvSpPr>
          <p:cNvPr id="23" name="Arc 2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18F34E7-A520-445B-9CF4-8BEF9345157D}"/>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342900" indent="-342900"/>
            <a:r>
              <a:rPr lang="en-GB" sz="2200">
                <a:cs typeface="Calibri" panose="020F0502020204030204"/>
              </a:rPr>
              <a:t>So here, we provide a method to distinguish between an authentic and a spliced image.</a:t>
            </a:r>
            <a:endParaRPr lang="en-US" sz="2200">
              <a:cs typeface="Calibri" panose="020F0502020204030204"/>
            </a:endParaRPr>
          </a:p>
          <a:p>
            <a:r>
              <a:rPr lang="en-GB" sz="2200">
                <a:cs typeface="Calibri" panose="020F0502020204030204"/>
              </a:rPr>
              <a:t>We worked on the CUISDE dataset and attained an accuracy of 68.43%. </a:t>
            </a:r>
          </a:p>
          <a:p>
            <a:r>
              <a:rPr lang="en-GB" sz="2200">
                <a:cs typeface="Calibri" panose="020F0502020204030204"/>
              </a:rPr>
              <a:t>We used CNN model for classification in which first all 64*64 windows are considered and the model is trained on training dataset.</a:t>
            </a:r>
          </a:p>
          <a:p>
            <a:r>
              <a:rPr lang="en-GB" sz="2200">
                <a:cs typeface="Calibri" panose="020F0502020204030204"/>
              </a:rPr>
              <a:t>We also added a GUI for easy classification of a single image. It takes a single image and classifies it as authentic or spliced.</a:t>
            </a:r>
          </a:p>
          <a:p>
            <a:r>
              <a:rPr lang="en-GB" sz="2200">
                <a:cs typeface="Calibri" panose="020F0502020204030204"/>
              </a:rPr>
              <a:t>This tool can also be modified to not just only classify as spliced or authentic but also if the image is fake then the boundary at which it is spliced can be highlighted.</a:t>
            </a:r>
          </a:p>
          <a:p>
            <a:r>
              <a:rPr lang="en-GB" sz="2200">
                <a:cs typeface="Calibri" panose="020F0502020204030204"/>
              </a:rPr>
              <a:t>In other words a mask can also be determined for the fake image. This tool can be used in forensics to detect for an authentic or fake image.</a:t>
            </a:r>
          </a:p>
        </p:txBody>
      </p:sp>
      <p:sp>
        <p:nvSpPr>
          <p:cNvPr id="4" name="Slide Number Placeholder 3">
            <a:extLst>
              <a:ext uri="{FF2B5EF4-FFF2-40B4-BE49-F238E27FC236}">
                <a16:creationId xmlns:a16="http://schemas.microsoft.com/office/drawing/2014/main" id="{E529423B-7708-4173-B4CA-C81C4353ADC4}"/>
              </a:ext>
            </a:extLst>
          </p:cNvPr>
          <p:cNvSpPr>
            <a:spLocks noGrp="1"/>
          </p:cNvSpPr>
          <p:nvPr>
            <p:ph type="sldNum" sz="quarter" idx="12"/>
          </p:nvPr>
        </p:nvSpPr>
        <p:spPr>
          <a:xfrm>
            <a:off x="9541564" y="6356350"/>
            <a:ext cx="1812235" cy="365125"/>
          </a:xfrm>
        </p:spPr>
        <p:txBody>
          <a:bodyPr>
            <a:normAutofit/>
          </a:bodyPr>
          <a:lstStyle/>
          <a:p>
            <a:pPr>
              <a:spcAft>
                <a:spcPts val="600"/>
              </a:spcAft>
            </a:pPr>
            <a:fld id="{330EA680-D336-4FF7-8B7A-9848BB0A1C32}" type="slidenum">
              <a:rPr lang="en-GB" smtClean="0"/>
              <a:pPr>
                <a:spcAft>
                  <a:spcPts val="600"/>
                </a:spcAft>
              </a:pPr>
              <a:t>27</a:t>
            </a:fld>
            <a:endParaRPr lang="en-GB"/>
          </a:p>
        </p:txBody>
      </p:sp>
    </p:spTree>
    <p:extLst>
      <p:ext uri="{BB962C8B-B14F-4D97-AF65-F5344CB8AC3E}">
        <p14:creationId xmlns:p14="http://schemas.microsoft.com/office/powerpoint/2010/main" val="2778345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ECDA1F-977F-40AF-840D-D05BB091D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9FECD2-89B7-4AC3-8D54-9733D60AF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F54C189-4A4C-4899-9585-5281DA208D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7CDB045E-9045-49FA-B014-31C2ED9DBF88}"/>
              </a:ext>
            </a:extLst>
          </p:cNvPr>
          <p:cNvSpPr>
            <a:spLocks noGrp="1"/>
          </p:cNvSpPr>
          <p:nvPr>
            <p:ph type="title"/>
          </p:nvPr>
        </p:nvSpPr>
        <p:spPr>
          <a:xfrm>
            <a:off x="2186153" y="764373"/>
            <a:ext cx="9320048" cy="1293028"/>
          </a:xfrm>
        </p:spPr>
        <p:txBody>
          <a:bodyPr>
            <a:normAutofit/>
          </a:bodyPr>
          <a:lstStyle/>
          <a:p>
            <a:r>
              <a:rPr lang="en-GB">
                <a:solidFill>
                  <a:schemeClr val="bg1"/>
                </a:solidFill>
              </a:rPr>
              <a:t>References</a:t>
            </a:r>
          </a:p>
        </p:txBody>
      </p:sp>
      <p:sp>
        <p:nvSpPr>
          <p:cNvPr id="3" name="Content Placeholder 2">
            <a:extLst>
              <a:ext uri="{FF2B5EF4-FFF2-40B4-BE49-F238E27FC236}">
                <a16:creationId xmlns:a16="http://schemas.microsoft.com/office/drawing/2014/main" id="{DA4171E5-B944-41C3-AE58-FFBB7350AC61}"/>
              </a:ext>
            </a:extLst>
          </p:cNvPr>
          <p:cNvSpPr>
            <a:spLocks noGrp="1"/>
          </p:cNvSpPr>
          <p:nvPr>
            <p:ph idx="1"/>
          </p:nvPr>
        </p:nvSpPr>
        <p:spPr>
          <a:xfrm>
            <a:off x="685800" y="2941529"/>
            <a:ext cx="10830838" cy="3799074"/>
          </a:xfrm>
        </p:spPr>
        <p:txBody>
          <a:bodyPr vert="horz" lIns="91440" tIns="45720" rIns="91440" bIns="45720" rtlCol="0" anchor="t">
            <a:normAutofit/>
          </a:bodyPr>
          <a:lstStyle/>
          <a:p>
            <a:r>
              <a:rPr lang="en-GB" sz="2000" noProof="1">
                <a:latin typeface="Corbel"/>
                <a:ea typeface="+mn-lt"/>
                <a:cs typeface="+mn-lt"/>
              </a:rPr>
              <a:t>[1]    Tamana Sharma, Er.Mandeep Kaur “Forgery Detection of Spliced Images Using Machine Learning Classifiers and color Illumination”, International Journal of Innovative Research in Science, Engineering and Technology </a:t>
            </a:r>
            <a:r>
              <a:rPr lang="en-GB" sz="2000" noProof="1">
                <a:latin typeface="Corbel"/>
                <a:ea typeface="+mn-lt"/>
                <a:cs typeface="+mn-lt"/>
                <a:hlinkClick r:id="rId3"/>
              </a:rPr>
              <a:t> http://www.ijirset.com/upload/2016/june/186_54_Forgery.pdf</a:t>
            </a:r>
            <a:endParaRPr lang="en-GB" sz="2000" noProof="1">
              <a:latin typeface="Corbel"/>
            </a:endParaRPr>
          </a:p>
          <a:p>
            <a:r>
              <a:rPr lang="en-GB" sz="2000" noProof="1">
                <a:latin typeface="Corbel"/>
                <a:ea typeface="+mn-lt"/>
                <a:cs typeface="+mn-lt"/>
              </a:rPr>
              <a:t>[2] Chitwan Bhalla Surbhi Gupta, “A Review on Splicing Image Forgery Detection Techniques”, International Journal of Computer Science and Information Technology &amp; Security (IJCSITS), ISSN: 2249-9555 Vol.6, No.2, Mar-April 2016 </a:t>
            </a:r>
            <a:r>
              <a:rPr lang="en-GB" sz="2000" noProof="1">
                <a:latin typeface="Corbel"/>
                <a:ea typeface="+mn-lt"/>
                <a:cs typeface="+mn-lt"/>
                <a:hlinkClick r:id="rId4"/>
              </a:rPr>
              <a:t>https://pdfs.semanticscholar.org/f6a9/877a29d2b90601d320cabe491c16ddc0270a.pdf</a:t>
            </a:r>
            <a:endParaRPr lang="en-GB" sz="2000" noProof="1">
              <a:latin typeface="Corbel"/>
            </a:endParaRPr>
          </a:p>
          <a:p>
            <a:r>
              <a:rPr lang="en-GB" sz="2000" noProof="1">
                <a:latin typeface="Corbel"/>
                <a:ea typeface="+mn-lt"/>
                <a:cs typeface="+mn-lt"/>
              </a:rPr>
              <a:t>[3] N. Hema Rajini, “Image Forgery Identification using Convolution Neural Network” ,International Journal of Recent Technology and Engineering (IJRTE) ISSN: 2277-3878, Volume-8, Issue-1S4, June 2019 </a:t>
            </a:r>
            <a:r>
              <a:rPr lang="en-GB" sz="2000" noProof="1">
                <a:latin typeface="Corbel"/>
                <a:ea typeface="+mn-lt"/>
                <a:cs typeface="+mn-lt"/>
                <a:hlinkClick r:id="rId5"/>
              </a:rPr>
              <a:t>https://www.ijrte.org/wp-content/uploads/papers/v8i1s4/A10550681S419.pdf</a:t>
            </a:r>
            <a:endParaRPr lang="en-US" sz="2000" noProof="1"/>
          </a:p>
        </p:txBody>
      </p:sp>
      <p:sp>
        <p:nvSpPr>
          <p:cNvPr id="4" name="Slide Number Placeholder 3">
            <a:extLst>
              <a:ext uri="{FF2B5EF4-FFF2-40B4-BE49-F238E27FC236}">
                <a16:creationId xmlns:a16="http://schemas.microsoft.com/office/drawing/2014/main" id="{B0E71233-2B59-4F5F-B3A2-C6963AD69311}"/>
              </a:ext>
            </a:extLst>
          </p:cNvPr>
          <p:cNvSpPr>
            <a:spLocks noGrp="1"/>
          </p:cNvSpPr>
          <p:nvPr>
            <p:ph type="sldNum" sz="quarter" idx="12"/>
          </p:nvPr>
        </p:nvSpPr>
        <p:spPr/>
        <p:txBody>
          <a:bodyPr/>
          <a:lstStyle/>
          <a:p>
            <a:fld id="{6D22F896-40B5-4ADD-8801-0D06FADFA095}" type="slidenum">
              <a:rPr lang="en-US" dirty="0"/>
              <a:t>28</a:t>
            </a:fld>
            <a:endParaRPr lang="en-GB"/>
          </a:p>
        </p:txBody>
      </p:sp>
    </p:spTree>
    <p:extLst>
      <p:ext uri="{BB962C8B-B14F-4D97-AF65-F5344CB8AC3E}">
        <p14:creationId xmlns:p14="http://schemas.microsoft.com/office/powerpoint/2010/main" val="86827762"/>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ECDA1F-977F-40AF-840D-D05BB091D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9FECD2-89B7-4AC3-8D54-9733D60AF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F54C189-4A4C-4899-9585-5281DA208D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7CDB045E-9045-49FA-B014-31C2ED9DBF88}"/>
              </a:ext>
            </a:extLst>
          </p:cNvPr>
          <p:cNvSpPr>
            <a:spLocks noGrp="1"/>
          </p:cNvSpPr>
          <p:nvPr>
            <p:ph type="title"/>
          </p:nvPr>
        </p:nvSpPr>
        <p:spPr>
          <a:xfrm>
            <a:off x="2186153" y="764373"/>
            <a:ext cx="9320048" cy="1293028"/>
          </a:xfrm>
        </p:spPr>
        <p:txBody>
          <a:bodyPr>
            <a:normAutofit/>
          </a:bodyPr>
          <a:lstStyle/>
          <a:p>
            <a:r>
              <a:rPr lang="en-GB">
                <a:solidFill>
                  <a:schemeClr val="bg1"/>
                </a:solidFill>
              </a:rPr>
              <a:t>References</a:t>
            </a:r>
          </a:p>
        </p:txBody>
      </p:sp>
      <p:sp>
        <p:nvSpPr>
          <p:cNvPr id="3" name="Content Placeholder 2">
            <a:extLst>
              <a:ext uri="{FF2B5EF4-FFF2-40B4-BE49-F238E27FC236}">
                <a16:creationId xmlns:a16="http://schemas.microsoft.com/office/drawing/2014/main" id="{DA4171E5-B944-41C3-AE58-FFBB7350AC61}"/>
              </a:ext>
            </a:extLst>
          </p:cNvPr>
          <p:cNvSpPr>
            <a:spLocks noGrp="1"/>
          </p:cNvSpPr>
          <p:nvPr>
            <p:ph idx="1"/>
          </p:nvPr>
        </p:nvSpPr>
        <p:spPr>
          <a:xfrm>
            <a:off x="685800" y="2743200"/>
            <a:ext cx="10830838" cy="3893019"/>
          </a:xfrm>
        </p:spPr>
        <p:txBody>
          <a:bodyPr vert="horz" lIns="91440" tIns="45720" rIns="91440" bIns="45720" rtlCol="0" anchor="t">
            <a:normAutofit lnSpcReduction="10000"/>
          </a:bodyPr>
          <a:lstStyle/>
          <a:p>
            <a:r>
              <a:rPr lang="en-GB" sz="2000" noProof="1">
                <a:latin typeface="Corbel"/>
                <a:ea typeface="+mn-lt"/>
                <a:cs typeface="+mn-lt"/>
              </a:rPr>
              <a:t>[4] Can Chen, Scott McCloskey, Jingyi Yu, “Image Splicing Detection via Camera Response Function Analysis”, Computer Vision foundation  </a:t>
            </a:r>
            <a:r>
              <a:rPr lang="en-GB" sz="2000" noProof="1">
                <a:latin typeface="Corbel"/>
                <a:ea typeface="+mn-lt"/>
                <a:cs typeface="+mn-lt"/>
                <a:hlinkClick r:id="rId3"/>
              </a:rPr>
              <a:t>https://openaccess.thecvf.com/content_cvpr_2017/papers/Chen_Image_Splicing_Detection_CVPR_2017_paper.pdf</a:t>
            </a:r>
            <a:endParaRPr lang="en-GB" sz="2000" noProof="1">
              <a:latin typeface="Corbel"/>
            </a:endParaRPr>
          </a:p>
          <a:p>
            <a:r>
              <a:rPr lang="en-GB" sz="2000" noProof="1">
                <a:latin typeface="Corbel"/>
                <a:ea typeface="+mn-lt"/>
                <a:cs typeface="+mn-lt"/>
              </a:rPr>
              <a:t>[5] Diaa M. Uliyan, Mohammad T.Alshammari, “Investigation of image forgery based on multiscale retinex under illumination variations”, Department of Information and Computer Science, College of Computer Science and Engineering, University of Ha'il, Ha'il, 81481, Saudi Arabia </a:t>
            </a:r>
            <a:r>
              <a:rPr lang="en-GB" sz="2000" noProof="1">
                <a:latin typeface="Corbel"/>
                <a:ea typeface="+mn-lt"/>
                <a:cs typeface="+mn-lt"/>
                <a:hlinkClick r:id="rId4"/>
              </a:rPr>
              <a:t>https://www.researchgate.net/publication/341728677_Investigation_of_image_forgery_based_on_multiscale_retinex_under_illumination_variations</a:t>
            </a:r>
            <a:endParaRPr lang="en-GB" sz="2000" noProof="1">
              <a:latin typeface="Corbel"/>
            </a:endParaRPr>
          </a:p>
          <a:p>
            <a:r>
              <a:rPr lang="en-GB" sz="2000" noProof="1">
                <a:latin typeface="Corbel"/>
                <a:ea typeface="+mn-lt"/>
                <a:cs typeface="+mn-lt"/>
              </a:rPr>
              <a:t>[6] A Kuznetsov, “Digital image forgery detection using deep learning approach”, Journal of Physics: Conference Series </a:t>
            </a:r>
            <a:r>
              <a:rPr lang="en-GB" sz="2000" noProof="1">
                <a:latin typeface="Corbel"/>
                <a:ea typeface="+mn-lt"/>
                <a:cs typeface="+mn-lt"/>
                <a:hlinkClick r:id="rId5"/>
              </a:rPr>
              <a:t>https://www.researchgate.net/publication/337550730_Digital_image_forgery_detection_using_deep_learning_approach</a:t>
            </a:r>
            <a:endParaRPr lang="en-GB" sz="2000" noProof="1">
              <a:latin typeface="Corbel"/>
            </a:endParaRPr>
          </a:p>
          <a:p>
            <a:pPr marL="0" indent="0">
              <a:buNone/>
            </a:pPr>
            <a:endParaRPr lang="en-US" sz="2000">
              <a:latin typeface="Corbel"/>
            </a:endParaRPr>
          </a:p>
        </p:txBody>
      </p:sp>
      <p:sp>
        <p:nvSpPr>
          <p:cNvPr id="4" name="Slide Number Placeholder 3">
            <a:extLst>
              <a:ext uri="{FF2B5EF4-FFF2-40B4-BE49-F238E27FC236}">
                <a16:creationId xmlns:a16="http://schemas.microsoft.com/office/drawing/2014/main" id="{B4D4227E-C55B-429F-B969-780617D18AC2}"/>
              </a:ext>
            </a:extLst>
          </p:cNvPr>
          <p:cNvSpPr>
            <a:spLocks noGrp="1"/>
          </p:cNvSpPr>
          <p:nvPr>
            <p:ph type="sldNum" sz="quarter" idx="12"/>
          </p:nvPr>
        </p:nvSpPr>
        <p:spPr/>
        <p:txBody>
          <a:bodyPr/>
          <a:lstStyle/>
          <a:p>
            <a:fld id="{6D22F896-40B5-4ADD-8801-0D06FADFA095}" type="slidenum">
              <a:rPr lang="en-US" dirty="0"/>
              <a:t>29</a:t>
            </a:fld>
            <a:endParaRPr lang="en-GB"/>
          </a:p>
        </p:txBody>
      </p:sp>
    </p:spTree>
    <p:extLst>
      <p:ext uri="{BB962C8B-B14F-4D97-AF65-F5344CB8AC3E}">
        <p14:creationId xmlns:p14="http://schemas.microsoft.com/office/powerpoint/2010/main" val="394248435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6D883-4BF5-453D-BB79-E3B74DB65A89}"/>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Splicing example</a:t>
            </a:r>
          </a:p>
        </p:txBody>
      </p:sp>
      <p:pic>
        <p:nvPicPr>
          <p:cNvPr id="5" name="Picture 5" descr="A picture containing indoor, monitor, sitting, game&#10;&#10;Description automatically generated">
            <a:extLst>
              <a:ext uri="{FF2B5EF4-FFF2-40B4-BE49-F238E27FC236}">
                <a16:creationId xmlns:a16="http://schemas.microsoft.com/office/drawing/2014/main" id="{04C621CE-E850-4279-8FDE-53A804B32125}"/>
              </a:ext>
            </a:extLst>
          </p:cNvPr>
          <p:cNvPicPr>
            <a:picLocks noChangeAspect="1"/>
          </p:cNvPicPr>
          <p:nvPr/>
        </p:nvPicPr>
        <p:blipFill>
          <a:blip r:embed="rId2"/>
          <a:stretch>
            <a:fillRect/>
          </a:stretch>
        </p:blipFill>
        <p:spPr>
          <a:xfrm>
            <a:off x="8154138" y="727464"/>
            <a:ext cx="3549985" cy="2375434"/>
          </a:xfrm>
          <a:prstGeom prst="rect">
            <a:avLst/>
          </a:prstGeom>
        </p:spPr>
      </p:pic>
      <p:pic>
        <p:nvPicPr>
          <p:cNvPr id="4" name="Picture 4" descr="A picture containing ball, monitor, grass, sitting&#10;&#10;Description automatically generated">
            <a:extLst>
              <a:ext uri="{FF2B5EF4-FFF2-40B4-BE49-F238E27FC236}">
                <a16:creationId xmlns:a16="http://schemas.microsoft.com/office/drawing/2014/main" id="{DC83E18C-C94A-49B4-8F56-6A25A4FC8DB7}"/>
              </a:ext>
            </a:extLst>
          </p:cNvPr>
          <p:cNvPicPr>
            <a:picLocks noChangeAspect="1"/>
          </p:cNvPicPr>
          <p:nvPr/>
        </p:nvPicPr>
        <p:blipFill>
          <a:blip r:embed="rId3"/>
          <a:stretch>
            <a:fillRect/>
          </a:stretch>
        </p:blipFill>
        <p:spPr>
          <a:xfrm>
            <a:off x="522788" y="728471"/>
            <a:ext cx="3526424" cy="2373420"/>
          </a:xfrm>
          <a:prstGeom prst="rect">
            <a:avLst/>
          </a:prstGeom>
        </p:spPr>
      </p:pic>
      <p:pic>
        <p:nvPicPr>
          <p:cNvPr id="6" name="Picture 6" descr="A book shelf filled with books&#10;&#10;Description automatically generated">
            <a:extLst>
              <a:ext uri="{FF2B5EF4-FFF2-40B4-BE49-F238E27FC236}">
                <a16:creationId xmlns:a16="http://schemas.microsoft.com/office/drawing/2014/main" id="{97D1AB90-9E4F-479F-88A8-9E74AFEA7A04}"/>
              </a:ext>
            </a:extLst>
          </p:cNvPr>
          <p:cNvPicPr>
            <a:picLocks noChangeAspect="1"/>
          </p:cNvPicPr>
          <p:nvPr/>
        </p:nvPicPr>
        <p:blipFill>
          <a:blip r:embed="rId4"/>
          <a:stretch>
            <a:fillRect/>
          </a:stretch>
        </p:blipFill>
        <p:spPr>
          <a:xfrm>
            <a:off x="4416468" y="729045"/>
            <a:ext cx="3553968" cy="2372273"/>
          </a:xfrm>
          <a:prstGeom prst="rect">
            <a:avLst/>
          </a:prstGeom>
        </p:spPr>
      </p:pic>
      <p:cxnSp>
        <p:nvCxnSpPr>
          <p:cNvPr id="11" name="Straight Connector 13">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EEFD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B933F7A-7403-40D1-96CB-3CA4B31AFADD}"/>
              </a:ext>
            </a:extLst>
          </p:cNvPr>
          <p:cNvSpPr txBox="1"/>
          <p:nvPr/>
        </p:nvSpPr>
        <p:spPr>
          <a:xfrm>
            <a:off x="8153400" y="3312940"/>
            <a:ext cx="3543530" cy="665199"/>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GB" sz="1600">
                <a:solidFill>
                  <a:srgbClr val="FFFFFF"/>
                </a:solidFill>
                <a:ea typeface="+mn-lt"/>
                <a:cs typeface="+mn-lt"/>
              </a:rPr>
              <a:t>Spliced image obtained by combining the two authentic images.</a:t>
            </a:r>
            <a:endParaRPr lang="en-GB" sz="1600">
              <a:ea typeface="+mn-lt"/>
              <a:cs typeface="+mn-lt"/>
            </a:endParaRPr>
          </a:p>
          <a:p>
            <a:pPr algn="ctr">
              <a:spcAft>
                <a:spcPts val="600"/>
              </a:spcAft>
            </a:pPr>
            <a:endParaRPr lang="en-GB" sz="1600">
              <a:solidFill>
                <a:srgbClr val="FFFFFF"/>
              </a:solidFill>
              <a:cs typeface="Calibri"/>
            </a:endParaRPr>
          </a:p>
        </p:txBody>
      </p:sp>
      <p:sp>
        <p:nvSpPr>
          <p:cNvPr id="8" name="TextBox 7">
            <a:extLst>
              <a:ext uri="{FF2B5EF4-FFF2-40B4-BE49-F238E27FC236}">
                <a16:creationId xmlns:a16="http://schemas.microsoft.com/office/drawing/2014/main" id="{BA74DCD2-7638-4F5D-90DC-EBDB8160BF59}"/>
              </a:ext>
            </a:extLst>
          </p:cNvPr>
          <p:cNvSpPr txBox="1"/>
          <p:nvPr/>
        </p:nvSpPr>
        <p:spPr>
          <a:xfrm>
            <a:off x="4332788" y="3432396"/>
            <a:ext cx="3526424" cy="306234"/>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GB" sz="1600">
                <a:solidFill>
                  <a:srgbClr val="FFFFFF"/>
                </a:solidFill>
              </a:rPr>
              <a:t>Authentic image 2</a:t>
            </a:r>
            <a:endParaRPr lang="en-GB" sz="1600">
              <a:solidFill>
                <a:srgbClr val="FFFFFF"/>
              </a:solidFill>
              <a:cs typeface="Calibri"/>
            </a:endParaRPr>
          </a:p>
        </p:txBody>
      </p:sp>
      <p:sp>
        <p:nvSpPr>
          <p:cNvPr id="9" name="TextBox 8">
            <a:extLst>
              <a:ext uri="{FF2B5EF4-FFF2-40B4-BE49-F238E27FC236}">
                <a16:creationId xmlns:a16="http://schemas.microsoft.com/office/drawing/2014/main" id="{62A8C9E1-3D7A-4F55-AA3B-D3B95FB776CB}"/>
              </a:ext>
            </a:extLst>
          </p:cNvPr>
          <p:cNvSpPr txBox="1"/>
          <p:nvPr/>
        </p:nvSpPr>
        <p:spPr>
          <a:xfrm>
            <a:off x="481946" y="3422763"/>
            <a:ext cx="3529109" cy="306437"/>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GB" sz="1600">
                <a:solidFill>
                  <a:srgbClr val="FFFFFF"/>
                </a:solidFill>
                <a:ea typeface="+mn-lt"/>
                <a:cs typeface="+mn-lt"/>
              </a:rPr>
              <a:t>Authentic image 1</a:t>
            </a:r>
            <a:endParaRPr lang="en-GB" sz="1600">
              <a:ea typeface="+mn-lt"/>
              <a:cs typeface="+mn-lt"/>
            </a:endParaRPr>
          </a:p>
        </p:txBody>
      </p:sp>
      <p:sp>
        <p:nvSpPr>
          <p:cNvPr id="3" name="Slide Number Placeholder 2">
            <a:extLst>
              <a:ext uri="{FF2B5EF4-FFF2-40B4-BE49-F238E27FC236}">
                <a16:creationId xmlns:a16="http://schemas.microsoft.com/office/drawing/2014/main" id="{BAAEB73C-92B0-42D1-8266-D94C4F88124A}"/>
              </a:ext>
            </a:extLst>
          </p:cNvPr>
          <p:cNvSpPr>
            <a:spLocks noGrp="1"/>
          </p:cNvSpPr>
          <p:nvPr>
            <p:ph type="sldNum" sz="quarter" idx="12"/>
          </p:nvPr>
        </p:nvSpPr>
        <p:spPr/>
        <p:txBody>
          <a:bodyPr/>
          <a:lstStyle/>
          <a:p>
            <a:fld id="{330EA680-D336-4FF7-8B7A-9848BB0A1C32}" type="slidenum">
              <a:rPr lang="en-GB" smtClean="0"/>
              <a:t>3</a:t>
            </a:fld>
            <a:endParaRPr lang="en-GB"/>
          </a:p>
        </p:txBody>
      </p:sp>
    </p:spTree>
    <p:extLst>
      <p:ext uri="{BB962C8B-B14F-4D97-AF65-F5344CB8AC3E}">
        <p14:creationId xmlns:p14="http://schemas.microsoft.com/office/powerpoint/2010/main" val="1578430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ECDA1F-977F-40AF-840D-D05BB091D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9FECD2-89B7-4AC3-8D54-9733D60AF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F54C189-4A4C-4899-9585-5281DA208D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7CDB045E-9045-49FA-B014-31C2ED9DBF88}"/>
              </a:ext>
            </a:extLst>
          </p:cNvPr>
          <p:cNvSpPr>
            <a:spLocks noGrp="1"/>
          </p:cNvSpPr>
          <p:nvPr>
            <p:ph type="title"/>
          </p:nvPr>
        </p:nvSpPr>
        <p:spPr>
          <a:xfrm>
            <a:off x="2186153" y="764373"/>
            <a:ext cx="9320048" cy="1293028"/>
          </a:xfrm>
        </p:spPr>
        <p:txBody>
          <a:bodyPr>
            <a:normAutofit/>
          </a:bodyPr>
          <a:lstStyle/>
          <a:p>
            <a:r>
              <a:rPr lang="en-GB">
                <a:solidFill>
                  <a:schemeClr val="bg1"/>
                </a:solidFill>
              </a:rPr>
              <a:t>References</a:t>
            </a:r>
          </a:p>
        </p:txBody>
      </p:sp>
      <p:sp>
        <p:nvSpPr>
          <p:cNvPr id="3" name="Content Placeholder 2">
            <a:extLst>
              <a:ext uri="{FF2B5EF4-FFF2-40B4-BE49-F238E27FC236}">
                <a16:creationId xmlns:a16="http://schemas.microsoft.com/office/drawing/2014/main" id="{DA4171E5-B944-41C3-AE58-FFBB7350AC61}"/>
              </a:ext>
            </a:extLst>
          </p:cNvPr>
          <p:cNvSpPr>
            <a:spLocks noGrp="1"/>
          </p:cNvSpPr>
          <p:nvPr>
            <p:ph idx="1"/>
          </p:nvPr>
        </p:nvSpPr>
        <p:spPr>
          <a:xfrm>
            <a:off x="685800" y="2743200"/>
            <a:ext cx="10830838" cy="3976526"/>
          </a:xfrm>
        </p:spPr>
        <p:txBody>
          <a:bodyPr vert="horz" lIns="91440" tIns="45720" rIns="91440" bIns="45720" rtlCol="0" anchor="t">
            <a:normAutofit/>
          </a:bodyPr>
          <a:lstStyle/>
          <a:p>
            <a:r>
              <a:rPr lang="en-GB" sz="2000" noProof="1">
                <a:latin typeface="Corbel"/>
                <a:ea typeface="+mn-lt"/>
                <a:cs typeface="+mn-lt"/>
              </a:rPr>
              <a:t>[7] Shilpa Duaa, Jyotsna Singha, Harish Parthasarathya, “Image forgery detection based on statistical features of block DCT coefficients”, Third International Conference on Computing and Network Communications (CoCoNet’19) </a:t>
            </a:r>
            <a:r>
              <a:rPr lang="en-GB" sz="2000" noProof="1">
                <a:latin typeface="Corbel"/>
                <a:ea typeface="+mn-lt"/>
                <a:cs typeface="+mn-lt"/>
                <a:hlinkClick r:id="rId3"/>
              </a:rPr>
              <a:t>https://www.sciencedirect.com/science/article/pii/S1877050920310048</a:t>
            </a:r>
            <a:endParaRPr lang="en-GB" sz="2000" noProof="1">
              <a:latin typeface="Corbel"/>
            </a:endParaRPr>
          </a:p>
          <a:p>
            <a:r>
              <a:rPr lang="en-GB" sz="2000" noProof="1">
                <a:latin typeface="Corbel"/>
                <a:ea typeface="+mn-lt"/>
                <a:cs typeface="+mn-lt"/>
              </a:rPr>
              <a:t>[8] Jing Dong, Wei Wang and Tieniu Tan, “CASIA IMAGE TAMPERING DETECTION EVALUATION DATABASE”, Institute of Automation, Chinese Academy of Sciences P.O.Box 2728, Beijing, 10190 </a:t>
            </a:r>
            <a:r>
              <a:rPr lang="en-GB" sz="2000" noProof="1">
                <a:latin typeface="Corbel"/>
                <a:ea typeface="+mn-lt"/>
                <a:cs typeface="+mn-lt"/>
                <a:hlinkClick r:id="rId4"/>
              </a:rPr>
              <a:t>http://ir.ia.ac.cn/bitstream/173211/12318/1/06625374.pdf</a:t>
            </a:r>
            <a:endParaRPr lang="en-GB" sz="2000" noProof="1">
              <a:latin typeface="Corbel"/>
            </a:endParaRPr>
          </a:p>
          <a:p>
            <a:r>
              <a:rPr lang="en-GB" sz="2000" noProof="1">
                <a:latin typeface="Corbel"/>
                <a:ea typeface="+mn-lt"/>
                <a:cs typeface="+mn-lt"/>
              </a:rPr>
              <a:t>[9] Y.-F. Hsu and S.-F. Chang. Detecting image splicing using geometry invariants and camera characteristics consistency. In 2006 IEEE International Conference on Multimedia and Expo, pages 549–552. IEEE, 2006”. Columbia Uncompressed Image Splicing Detection Dataset is available </a:t>
            </a:r>
            <a:r>
              <a:rPr lang="en-GB" sz="2000" noProof="1">
                <a:latin typeface="Corbel"/>
                <a:ea typeface="+mn-lt"/>
                <a:cs typeface="+mn-lt"/>
                <a:hlinkClick r:id="rId5"/>
              </a:rPr>
              <a:t>here</a:t>
            </a:r>
            <a:r>
              <a:rPr lang="en-GB" sz="2000" noProof="1">
                <a:latin typeface="Corbel"/>
                <a:ea typeface="+mn-lt"/>
                <a:cs typeface="+mn-lt"/>
              </a:rPr>
              <a:t>.</a:t>
            </a:r>
          </a:p>
          <a:p>
            <a:r>
              <a:rPr lang="en-GB" sz="2000" noProof="1">
                <a:latin typeface="Corbel"/>
                <a:ea typeface="+mn-lt"/>
                <a:cs typeface="+mn-lt"/>
              </a:rPr>
              <a:t>[10] </a:t>
            </a:r>
            <a:r>
              <a:rPr lang="en-GB" sz="2000" noProof="1">
                <a:latin typeface="Corbel"/>
                <a:ea typeface="+mn-lt"/>
                <a:cs typeface="+mn-lt"/>
                <a:hlinkClick r:id="rId6"/>
              </a:rPr>
              <a:t>https://towardsdatascience.com/image-forgery-detection-2ee6f1a65442</a:t>
            </a:r>
            <a:endParaRPr lang="en-GB" sz="2000" noProof="1">
              <a:latin typeface="Corbel"/>
              <a:ea typeface="+mn-lt"/>
              <a:cs typeface="+mn-lt"/>
            </a:endParaRPr>
          </a:p>
        </p:txBody>
      </p:sp>
      <p:sp>
        <p:nvSpPr>
          <p:cNvPr id="4" name="Slide Number Placeholder 3">
            <a:extLst>
              <a:ext uri="{FF2B5EF4-FFF2-40B4-BE49-F238E27FC236}">
                <a16:creationId xmlns:a16="http://schemas.microsoft.com/office/drawing/2014/main" id="{06E4629B-C3AC-4E40-BE3B-647D6BCA6D09}"/>
              </a:ext>
            </a:extLst>
          </p:cNvPr>
          <p:cNvSpPr>
            <a:spLocks noGrp="1"/>
          </p:cNvSpPr>
          <p:nvPr>
            <p:ph type="sldNum" sz="quarter" idx="12"/>
          </p:nvPr>
        </p:nvSpPr>
        <p:spPr/>
        <p:txBody>
          <a:bodyPr/>
          <a:lstStyle/>
          <a:p>
            <a:fld id="{6D22F896-40B5-4ADD-8801-0D06FADFA095}" type="slidenum">
              <a:rPr lang="en-US" dirty="0"/>
              <a:t>30</a:t>
            </a:fld>
            <a:endParaRPr lang="en-GB"/>
          </a:p>
        </p:txBody>
      </p:sp>
    </p:spTree>
    <p:extLst>
      <p:ext uri="{BB962C8B-B14F-4D97-AF65-F5344CB8AC3E}">
        <p14:creationId xmlns:p14="http://schemas.microsoft.com/office/powerpoint/2010/main" val="176379218"/>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52187AE8-D160-4AD3-8D40-E341AF106C4D}"/>
              </a:ext>
            </a:extLst>
          </p:cNvPr>
          <p:cNvSpPr>
            <a:spLocks noGrp="1"/>
          </p:cNvSpPr>
          <p:nvPr>
            <p:ph type="title"/>
          </p:nvPr>
        </p:nvSpPr>
        <p:spPr>
          <a:xfrm>
            <a:off x="2338258" y="2353641"/>
            <a:ext cx="7567675" cy="2150719"/>
          </a:xfrm>
          <a:noFill/>
        </p:spPr>
        <p:txBody>
          <a:bodyPr vert="horz" lIns="91440" tIns="45720" rIns="91440" bIns="45720" rtlCol="0" anchor="ctr">
            <a:normAutofit/>
          </a:bodyPr>
          <a:lstStyle/>
          <a:p>
            <a:pPr algn="ctr"/>
            <a:r>
              <a:rPr lang="en-US" sz="4800">
                <a:solidFill>
                  <a:srgbClr val="080808"/>
                </a:solidFill>
                <a:latin typeface="Corbel"/>
                <a:cs typeface="Calibri Light"/>
              </a:rPr>
              <a:t>THANK YOU</a:t>
            </a:r>
            <a:endParaRPr lang="en-US" sz="4800" kern="1200">
              <a:solidFill>
                <a:srgbClr val="080808"/>
              </a:solidFill>
              <a:latin typeface="Corbel"/>
            </a:endParaRP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lide Number Placeholder 2">
            <a:extLst>
              <a:ext uri="{FF2B5EF4-FFF2-40B4-BE49-F238E27FC236}">
                <a16:creationId xmlns:a16="http://schemas.microsoft.com/office/drawing/2014/main" id="{B1AC27FF-3BA0-4CF1-A063-9FA9698E9549}"/>
              </a:ext>
            </a:extLst>
          </p:cNvPr>
          <p:cNvSpPr>
            <a:spLocks noGrp="1"/>
          </p:cNvSpPr>
          <p:nvPr>
            <p:ph type="sldNum" sz="quarter" idx="12"/>
          </p:nvPr>
        </p:nvSpPr>
        <p:spPr/>
        <p:txBody>
          <a:bodyPr/>
          <a:lstStyle/>
          <a:p>
            <a:fld id="{330EA680-D336-4FF7-8B7A-9848BB0A1C32}" type="slidenum">
              <a:rPr lang="en-GB" smtClean="0"/>
              <a:t>31</a:t>
            </a:fld>
            <a:endParaRPr lang="en-GB"/>
          </a:p>
        </p:txBody>
      </p:sp>
    </p:spTree>
    <p:extLst>
      <p:ext uri="{BB962C8B-B14F-4D97-AF65-F5344CB8AC3E}">
        <p14:creationId xmlns:p14="http://schemas.microsoft.com/office/powerpoint/2010/main" val="4197562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7" name="Freeform: Shape 11">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5" name="Freeform: Shape 14">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grpSp>
      <p:grpSp>
        <p:nvGrpSpPr>
          <p:cNvPr id="23" name="Group 22">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4" name="Freeform: Shape 23">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7" name="Freeform: Shape 26">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30" name="Freeform: Shape 29">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3" name="Freeform: Shape 32">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63309C9B-2621-4A14-B0E6-D976D5643724}"/>
              </a:ext>
            </a:extLst>
          </p:cNvPr>
          <p:cNvSpPr txBox="1"/>
          <p:nvPr/>
        </p:nvSpPr>
        <p:spPr>
          <a:xfrm>
            <a:off x="1237989" y="580374"/>
            <a:ext cx="9903910" cy="5698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90000"/>
              </a:lnSpc>
              <a:spcBef>
                <a:spcPts val="1000"/>
              </a:spcBef>
              <a:buFont typeface="Arial"/>
              <a:buChar char="•"/>
            </a:pPr>
            <a:r>
              <a:rPr lang="en-GB" sz="2000" i="1" noProof="1">
                <a:latin typeface="Corbel"/>
              </a:rPr>
              <a:t>Objectives :- </a:t>
            </a:r>
            <a:r>
              <a:rPr lang="en-GB" sz="2000" noProof="1">
                <a:latin typeface="Corbel"/>
              </a:rPr>
              <a:t>In this project we aim to design a system, which takes in an image as input and outputs whether the image is spliced or not. This is a binary classifier i.e. it tells whether the image is spliced (yes or no i.e. spliced or authentic).</a:t>
            </a:r>
            <a:endParaRPr lang="en-GB" sz="2000" noProof="1">
              <a:ea typeface="+mn-lt"/>
              <a:cs typeface="+mn-lt"/>
            </a:endParaRPr>
          </a:p>
          <a:p>
            <a:pPr>
              <a:lnSpc>
                <a:spcPct val="90000"/>
              </a:lnSpc>
              <a:spcBef>
                <a:spcPts val="1000"/>
              </a:spcBef>
            </a:pPr>
            <a:endParaRPr lang="en-GB" sz="2000" noProof="1">
              <a:ea typeface="+mn-lt"/>
              <a:cs typeface="+mn-lt"/>
            </a:endParaRPr>
          </a:p>
          <a:p>
            <a:pPr marL="285750" indent="-285750" algn="just">
              <a:lnSpc>
                <a:spcPct val="90000"/>
              </a:lnSpc>
              <a:spcBef>
                <a:spcPts val="1000"/>
              </a:spcBef>
              <a:buFont typeface="Arial"/>
              <a:buChar char="•"/>
            </a:pPr>
            <a:r>
              <a:rPr lang="en-GB" sz="2000" i="1" noProof="1">
                <a:latin typeface="Corbel"/>
              </a:rPr>
              <a:t>Applications and significance of problem :- </a:t>
            </a:r>
            <a:r>
              <a:rPr lang="en-GB" sz="2000" noProof="1">
                <a:latin typeface="Corbel"/>
              </a:rPr>
              <a:t>Detection of image manipulation is extremely important, this is because fraud images can be used as legal evidence, shared on social media etc. Hence with the advent of technology modern image forgery detection techniques have been invented.  Determining the authenticity of images i.e. detecting tempering without the presence of any extra information or any embedded watermarks is the challenge of modern times in the field of digital image processing. This project is a step in that direction which attempts to detect image splicing. </a:t>
            </a:r>
            <a:endParaRPr lang="en-GB" sz="2000" noProof="1">
              <a:ea typeface="+mn-lt"/>
              <a:cs typeface="+mn-lt"/>
            </a:endParaRPr>
          </a:p>
          <a:p>
            <a:pPr>
              <a:lnSpc>
                <a:spcPct val="90000"/>
              </a:lnSpc>
              <a:spcBef>
                <a:spcPts val="1000"/>
              </a:spcBef>
            </a:pPr>
            <a:endParaRPr lang="en-GB" sz="2000" noProof="1">
              <a:ea typeface="+mn-lt"/>
              <a:cs typeface="+mn-lt"/>
            </a:endParaRPr>
          </a:p>
          <a:p>
            <a:pPr marL="285750" indent="-285750" algn="just">
              <a:lnSpc>
                <a:spcPct val="90000"/>
              </a:lnSpc>
              <a:spcBef>
                <a:spcPts val="1000"/>
              </a:spcBef>
              <a:buFont typeface="Arial"/>
              <a:buChar char="•"/>
            </a:pPr>
            <a:r>
              <a:rPr lang="en-GB" sz="2000" i="1" noProof="1">
                <a:latin typeface="Corbel"/>
              </a:rPr>
              <a:t>Challenges </a:t>
            </a:r>
            <a:r>
              <a:rPr lang="en-GB" sz="2000" noProof="1">
                <a:latin typeface="Corbel"/>
              </a:rPr>
              <a:t>:- Basic challenges and problems involved in achieving a solution to the problem statement include :-</a:t>
            </a:r>
            <a:endParaRPr lang="en-GB" sz="2000" noProof="1">
              <a:ea typeface="+mn-lt"/>
              <a:cs typeface="+mn-lt"/>
            </a:endParaRPr>
          </a:p>
          <a:p>
            <a:pPr>
              <a:lnSpc>
                <a:spcPct val="90000"/>
              </a:lnSpc>
              <a:spcBef>
                <a:spcPts val="1000"/>
              </a:spcBef>
            </a:pPr>
            <a:r>
              <a:rPr lang="en-GB" sz="2000" noProof="1">
                <a:latin typeface="Corbel"/>
              </a:rPr>
              <a:t>    (i) Finding appropriate datasets</a:t>
            </a:r>
            <a:endParaRPr lang="en-GB" sz="2000" noProof="1">
              <a:ea typeface="+mn-lt"/>
              <a:cs typeface="+mn-lt"/>
            </a:endParaRPr>
          </a:p>
          <a:p>
            <a:pPr>
              <a:lnSpc>
                <a:spcPct val="90000"/>
              </a:lnSpc>
              <a:spcBef>
                <a:spcPts val="1000"/>
              </a:spcBef>
            </a:pPr>
            <a:r>
              <a:rPr lang="en-GB" sz="2000" noProof="1">
                <a:latin typeface="Corbel"/>
              </a:rPr>
              <a:t>    (ii) Finding research papers for reference and selecting a base paper</a:t>
            </a:r>
            <a:endParaRPr lang="en-GB" sz="2000" noProof="1">
              <a:ea typeface="+mn-lt"/>
              <a:cs typeface="+mn-lt"/>
            </a:endParaRPr>
          </a:p>
          <a:p>
            <a:pPr>
              <a:lnSpc>
                <a:spcPct val="90000"/>
              </a:lnSpc>
              <a:spcBef>
                <a:spcPts val="1000"/>
              </a:spcBef>
            </a:pPr>
            <a:r>
              <a:rPr lang="en-GB" sz="2000" noProof="1">
                <a:latin typeface="Corbel"/>
              </a:rPr>
              <a:t>   (iii) Choices like finding the appropriate machine learning model for classification.</a:t>
            </a:r>
          </a:p>
        </p:txBody>
      </p:sp>
      <p:sp>
        <p:nvSpPr>
          <p:cNvPr id="2" name="Slide Number Placeholder 1">
            <a:extLst>
              <a:ext uri="{FF2B5EF4-FFF2-40B4-BE49-F238E27FC236}">
                <a16:creationId xmlns:a16="http://schemas.microsoft.com/office/drawing/2014/main" id="{89E80DD5-8797-46D3-8DDE-1103F513571E}"/>
              </a:ext>
            </a:extLst>
          </p:cNvPr>
          <p:cNvSpPr>
            <a:spLocks noGrp="1"/>
          </p:cNvSpPr>
          <p:nvPr>
            <p:ph type="sldNum" sz="quarter" idx="12"/>
          </p:nvPr>
        </p:nvSpPr>
        <p:spPr/>
        <p:txBody>
          <a:bodyPr/>
          <a:lstStyle/>
          <a:p>
            <a:fld id="{330EA680-D336-4FF7-8B7A-9848BB0A1C32}" type="slidenum">
              <a:rPr lang="en-GB" smtClean="0"/>
              <a:t>4</a:t>
            </a:fld>
            <a:endParaRPr lang="en-GB"/>
          </a:p>
        </p:txBody>
      </p:sp>
    </p:spTree>
    <p:extLst>
      <p:ext uri="{BB962C8B-B14F-4D97-AF65-F5344CB8AC3E}">
        <p14:creationId xmlns:p14="http://schemas.microsoft.com/office/powerpoint/2010/main" val="486209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9CFB1-4A36-4A05-8D7A-948E22773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83419-8188-4C50-BD8F-237B464B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788" y="1"/>
            <a:ext cx="4651212" cy="6858000"/>
          </a:xfrm>
          <a:prstGeom prst="rect">
            <a:avLst/>
          </a:prstGeom>
          <a:solidFill>
            <a:schemeClr val="accent1"/>
          </a:solidFill>
          <a:ln>
            <a:noFill/>
          </a:ln>
          <a:effectLst>
            <a:outerShdw blurRad="63500" dist="38100" dir="10800000" algn="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570D84C5-A105-4AB9-8C54-A26D13722D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7521575" y="2187579"/>
            <a:ext cx="6857999" cy="2482850"/>
          </a:xfrm>
          <a:prstGeom prst="rect">
            <a:avLst/>
          </a:prstGeom>
        </p:spPr>
      </p:pic>
      <p:sp>
        <p:nvSpPr>
          <p:cNvPr id="2" name="Title 1">
            <a:extLst>
              <a:ext uri="{FF2B5EF4-FFF2-40B4-BE49-F238E27FC236}">
                <a16:creationId xmlns:a16="http://schemas.microsoft.com/office/drawing/2014/main" id="{942A1074-4E31-4433-AB90-0878431F51BC}"/>
              </a:ext>
            </a:extLst>
          </p:cNvPr>
          <p:cNvSpPr>
            <a:spLocks noGrp="1"/>
          </p:cNvSpPr>
          <p:nvPr>
            <p:ph type="title"/>
          </p:nvPr>
        </p:nvSpPr>
        <p:spPr>
          <a:xfrm>
            <a:off x="7877898" y="1327169"/>
            <a:ext cx="3646678" cy="4199513"/>
          </a:xfrm>
        </p:spPr>
        <p:txBody>
          <a:bodyPr>
            <a:normAutofit/>
          </a:bodyPr>
          <a:lstStyle/>
          <a:p>
            <a:pPr algn="l"/>
            <a:r>
              <a:rPr lang="en-GB">
                <a:solidFill>
                  <a:srgbClr val="FFFFFF"/>
                </a:solidFill>
                <a:latin typeface="Corbel"/>
                <a:ea typeface="+mj-lt"/>
                <a:cs typeface="+mj-lt"/>
              </a:rPr>
              <a:t>Literature review</a:t>
            </a:r>
            <a:endParaRPr lang="en-US">
              <a:solidFill>
                <a:srgbClr val="FFFFFF"/>
              </a:solidFill>
              <a:latin typeface="Corbel"/>
            </a:endParaRPr>
          </a:p>
        </p:txBody>
      </p:sp>
      <p:graphicFrame>
        <p:nvGraphicFramePr>
          <p:cNvPr id="4" name="Table 4">
            <a:extLst>
              <a:ext uri="{FF2B5EF4-FFF2-40B4-BE49-F238E27FC236}">
                <a16:creationId xmlns:a16="http://schemas.microsoft.com/office/drawing/2014/main" id="{ADEFE4CA-8EEE-4758-AA0D-1B8D25C01EEF}"/>
              </a:ext>
            </a:extLst>
          </p:cNvPr>
          <p:cNvGraphicFramePr>
            <a:graphicFrameLocks noGrp="1"/>
          </p:cNvGraphicFramePr>
          <p:nvPr>
            <p:extLst>
              <p:ext uri="{D42A27DB-BD31-4B8C-83A1-F6EECF244321}">
                <p14:modId xmlns:p14="http://schemas.microsoft.com/office/powerpoint/2010/main" val="66098439"/>
              </p:ext>
            </p:extLst>
          </p:nvPr>
        </p:nvGraphicFramePr>
        <p:xfrm>
          <a:off x="219205" y="782877"/>
          <a:ext cx="7107360" cy="5417440"/>
        </p:xfrm>
        <a:graphic>
          <a:graphicData uri="http://schemas.openxmlformats.org/drawingml/2006/table">
            <a:tbl>
              <a:tblPr firstRow="1" bandRow="1">
                <a:tableStyleId>{5C22544A-7EE6-4342-B048-85BDC9FD1C3A}</a:tableStyleId>
              </a:tblPr>
              <a:tblGrid>
                <a:gridCol w="2061575">
                  <a:extLst>
                    <a:ext uri="{9D8B030D-6E8A-4147-A177-3AD203B41FA5}">
                      <a16:colId xmlns:a16="http://schemas.microsoft.com/office/drawing/2014/main" val="4273329030"/>
                    </a:ext>
                  </a:extLst>
                </a:gridCol>
                <a:gridCol w="1670136">
                  <a:extLst>
                    <a:ext uri="{9D8B030D-6E8A-4147-A177-3AD203B41FA5}">
                      <a16:colId xmlns:a16="http://schemas.microsoft.com/office/drawing/2014/main" val="3790911373"/>
                    </a:ext>
                  </a:extLst>
                </a:gridCol>
                <a:gridCol w="3375649">
                  <a:extLst>
                    <a:ext uri="{9D8B030D-6E8A-4147-A177-3AD203B41FA5}">
                      <a16:colId xmlns:a16="http://schemas.microsoft.com/office/drawing/2014/main" val="3526363762"/>
                    </a:ext>
                  </a:extLst>
                </a:gridCol>
              </a:tblGrid>
              <a:tr h="717636">
                <a:tc>
                  <a:txBody>
                    <a:bodyPr/>
                    <a:lstStyle/>
                    <a:p>
                      <a:pPr algn="ctr"/>
                      <a:r>
                        <a:rPr lang="en-GB"/>
                        <a:t>Title</a:t>
                      </a:r>
                    </a:p>
                  </a:txBody>
                  <a:tcPr anchor="ctr"/>
                </a:tc>
                <a:tc>
                  <a:txBody>
                    <a:bodyPr/>
                    <a:lstStyle/>
                    <a:p>
                      <a:pPr algn="ctr"/>
                      <a:r>
                        <a:rPr lang="en-GB"/>
                        <a:t>Author</a:t>
                      </a:r>
                    </a:p>
                  </a:txBody>
                  <a:tcPr anchor="ctr"/>
                </a:tc>
                <a:tc>
                  <a:txBody>
                    <a:bodyPr/>
                    <a:lstStyle/>
                    <a:p>
                      <a:pPr algn="ctr"/>
                      <a:r>
                        <a:rPr lang="en-GB"/>
                        <a:t>Proposed work</a:t>
                      </a:r>
                    </a:p>
                  </a:txBody>
                  <a:tcPr anchor="ctr"/>
                </a:tc>
                <a:extLst>
                  <a:ext uri="{0D108BD9-81ED-4DB2-BD59-A6C34878D82A}">
                    <a16:rowId xmlns:a16="http://schemas.microsoft.com/office/drawing/2014/main" val="608693448"/>
                  </a:ext>
                </a:extLst>
              </a:tr>
              <a:tr h="2139484">
                <a:tc>
                  <a:txBody>
                    <a:bodyPr/>
                    <a:lstStyle/>
                    <a:p>
                      <a:pPr lvl="0" algn="just">
                        <a:lnSpc>
                          <a:spcPct val="100000"/>
                        </a:lnSpc>
                        <a:spcBef>
                          <a:spcPts val="0"/>
                        </a:spcBef>
                        <a:spcAft>
                          <a:spcPts val="0"/>
                        </a:spcAft>
                        <a:buNone/>
                      </a:pPr>
                      <a:r>
                        <a:rPr lang="en-GB" sz="1800" b="0" i="0" u="none" strike="noStrike" noProof="0">
                          <a:solidFill>
                            <a:schemeClr val="bg1">
                              <a:lumMod val="95000"/>
                              <a:lumOff val="5000"/>
                            </a:schemeClr>
                          </a:solidFill>
                          <a:latin typeface="Corbel"/>
                        </a:rPr>
                        <a:t>Forgery Detection of Spliced Images Using</a:t>
                      </a:r>
                    </a:p>
                    <a:p>
                      <a:pPr lvl="0" algn="just">
                        <a:lnSpc>
                          <a:spcPct val="100000"/>
                        </a:lnSpc>
                        <a:spcBef>
                          <a:spcPts val="0"/>
                        </a:spcBef>
                        <a:spcAft>
                          <a:spcPts val="0"/>
                        </a:spcAft>
                        <a:buNone/>
                      </a:pPr>
                      <a:r>
                        <a:rPr lang="en-GB" sz="1800" b="0" i="0" u="none" strike="noStrike" noProof="0">
                          <a:solidFill>
                            <a:schemeClr val="bg1">
                              <a:lumMod val="95000"/>
                              <a:lumOff val="5000"/>
                            </a:schemeClr>
                          </a:solidFill>
                          <a:latin typeface="Corbel"/>
                        </a:rPr>
                        <a:t>Machine Learning Classifiers and colour</a:t>
                      </a:r>
                    </a:p>
                    <a:p>
                      <a:pPr lvl="0" algn="just">
                        <a:lnSpc>
                          <a:spcPct val="100000"/>
                        </a:lnSpc>
                        <a:spcBef>
                          <a:spcPts val="0"/>
                        </a:spcBef>
                        <a:spcAft>
                          <a:spcPts val="0"/>
                        </a:spcAft>
                        <a:buNone/>
                      </a:pPr>
                      <a:r>
                        <a:rPr lang="en-GB" sz="1800" b="0" i="0" u="none" strike="noStrike" noProof="0">
                          <a:solidFill>
                            <a:schemeClr val="bg1">
                              <a:lumMod val="95000"/>
                              <a:lumOff val="5000"/>
                            </a:schemeClr>
                          </a:solidFill>
                          <a:latin typeface="Corbel"/>
                        </a:rPr>
                        <a:t>Illumination</a:t>
                      </a:r>
                      <a:endParaRPr lang="en-GB">
                        <a:solidFill>
                          <a:schemeClr val="bg1">
                            <a:lumMod val="95000"/>
                            <a:lumOff val="5000"/>
                          </a:schemeClr>
                        </a:solidFill>
                        <a:latin typeface="Corbel"/>
                      </a:endParaRPr>
                    </a:p>
                    <a:p>
                      <a:pPr lvl="0" algn="just">
                        <a:buNone/>
                      </a:pPr>
                      <a:br>
                        <a:rPr lang="en-US"/>
                      </a:br>
                      <a:endParaRPr lang="en-US"/>
                    </a:p>
                  </a:txBody>
                  <a:tcPr/>
                </a:tc>
                <a:tc>
                  <a:txBody>
                    <a:bodyPr/>
                    <a:lstStyle/>
                    <a:p>
                      <a:pPr lvl="0" algn="just">
                        <a:buNone/>
                      </a:pPr>
                      <a:r>
                        <a:rPr lang="en-GB" sz="1800" b="0" i="0" u="none" strike="noStrike" noProof="0">
                          <a:latin typeface="Corbel"/>
                        </a:rPr>
                        <a:t>Tamana Sharma, Er. Mandeep Kaur</a:t>
                      </a:r>
                      <a:endParaRPr lang="en-US"/>
                    </a:p>
                  </a:txBody>
                  <a:tcPr/>
                </a:tc>
                <a:tc>
                  <a:txBody>
                    <a:bodyPr/>
                    <a:lstStyle/>
                    <a:p>
                      <a:pPr lvl="0" algn="just">
                        <a:lnSpc>
                          <a:spcPct val="100000"/>
                        </a:lnSpc>
                        <a:spcBef>
                          <a:spcPts val="0"/>
                        </a:spcBef>
                        <a:spcAft>
                          <a:spcPts val="0"/>
                        </a:spcAft>
                        <a:buNone/>
                      </a:pPr>
                      <a:r>
                        <a:rPr lang="en-GB" sz="1800" b="0" i="0" u="none" strike="noStrike" noProof="0">
                          <a:latin typeface="Corbel"/>
                        </a:rPr>
                        <a:t>Concept of illumination is used to determine inconsistencies in the image, further classifiers like SVM, LS-SVM are used to make the predictions.</a:t>
                      </a:r>
                      <a:endParaRPr lang="en-US">
                        <a:latin typeface="Corbel"/>
                      </a:endParaRPr>
                    </a:p>
                    <a:p>
                      <a:pPr lvl="0">
                        <a:buNone/>
                      </a:pPr>
                      <a:br>
                        <a:rPr lang="en-US"/>
                      </a:br>
                      <a:endParaRPr lang="en-US"/>
                    </a:p>
                  </a:txBody>
                  <a:tcPr/>
                </a:tc>
                <a:extLst>
                  <a:ext uri="{0D108BD9-81ED-4DB2-BD59-A6C34878D82A}">
                    <a16:rowId xmlns:a16="http://schemas.microsoft.com/office/drawing/2014/main" val="2242468085"/>
                  </a:ext>
                </a:extLst>
              </a:tr>
              <a:tr h="2139484">
                <a:tc>
                  <a:txBody>
                    <a:bodyPr/>
                    <a:lstStyle/>
                    <a:p>
                      <a:pPr lvl="0" algn="just">
                        <a:lnSpc>
                          <a:spcPct val="100000"/>
                        </a:lnSpc>
                        <a:spcBef>
                          <a:spcPts val="0"/>
                        </a:spcBef>
                        <a:spcAft>
                          <a:spcPts val="0"/>
                        </a:spcAft>
                        <a:buNone/>
                      </a:pPr>
                      <a:r>
                        <a:rPr lang="en-GB" sz="1800" b="0" i="0" u="none" strike="noStrike" noProof="0">
                          <a:latin typeface="Corbel"/>
                        </a:rPr>
                        <a:t>A Review on Splicing Image Forgery Detection Techniques</a:t>
                      </a:r>
                    </a:p>
                    <a:p>
                      <a:pPr lvl="0" algn="just">
                        <a:buNone/>
                      </a:pPr>
                      <a:br>
                        <a:rPr lang="en-US"/>
                      </a:br>
                      <a:endParaRPr lang="en-US"/>
                    </a:p>
                  </a:txBody>
                  <a:tcPr/>
                </a:tc>
                <a:tc>
                  <a:txBody>
                    <a:bodyPr/>
                    <a:lstStyle/>
                    <a:p>
                      <a:pPr lvl="0" algn="just">
                        <a:buNone/>
                      </a:pPr>
                      <a:r>
                        <a:rPr lang="en-GB" sz="1800" b="0" i="0" u="none" strike="noStrike" noProof="0">
                          <a:latin typeface="Corbel"/>
                        </a:rPr>
                        <a:t>Chitwan Bhalla Surbhi Gupta</a:t>
                      </a:r>
                      <a:endParaRPr lang="en-US">
                        <a:latin typeface="Corbel"/>
                      </a:endParaRPr>
                    </a:p>
                  </a:txBody>
                  <a:tcPr/>
                </a:tc>
                <a:tc>
                  <a:txBody>
                    <a:bodyPr/>
                    <a:lstStyle/>
                    <a:p>
                      <a:pPr lvl="0" algn="just">
                        <a:lnSpc>
                          <a:spcPct val="100000"/>
                        </a:lnSpc>
                        <a:spcBef>
                          <a:spcPts val="0"/>
                        </a:spcBef>
                        <a:spcAft>
                          <a:spcPts val="0"/>
                        </a:spcAft>
                        <a:buNone/>
                      </a:pPr>
                      <a:r>
                        <a:rPr lang="en-GB" sz="1800" b="0" i="0" u="none" strike="noStrike" noProof="0">
                          <a:latin typeface="Corbel"/>
                        </a:rPr>
                        <a:t>We will just briefly review different methods of forgery  detection</a:t>
                      </a:r>
                      <a:endParaRPr lang="en-US">
                        <a:latin typeface="Corbel"/>
                      </a:endParaRPr>
                    </a:p>
                    <a:p>
                      <a:pPr lvl="0">
                        <a:buNone/>
                      </a:pPr>
                      <a:br>
                        <a:rPr lang="en-US"/>
                      </a:br>
                      <a:endParaRPr lang="en-US"/>
                    </a:p>
                  </a:txBody>
                  <a:tcPr/>
                </a:tc>
                <a:extLst>
                  <a:ext uri="{0D108BD9-81ED-4DB2-BD59-A6C34878D82A}">
                    <a16:rowId xmlns:a16="http://schemas.microsoft.com/office/drawing/2014/main" val="2812183213"/>
                  </a:ext>
                </a:extLst>
              </a:tr>
            </a:tbl>
          </a:graphicData>
        </a:graphic>
      </p:graphicFrame>
      <p:sp>
        <p:nvSpPr>
          <p:cNvPr id="5" name="Slide Number Placeholder 4">
            <a:extLst>
              <a:ext uri="{FF2B5EF4-FFF2-40B4-BE49-F238E27FC236}">
                <a16:creationId xmlns:a16="http://schemas.microsoft.com/office/drawing/2014/main" id="{C509BEFC-CDF9-4A16-BF35-2C9746E85315}"/>
              </a:ext>
            </a:extLst>
          </p:cNvPr>
          <p:cNvSpPr>
            <a:spLocks noGrp="1"/>
          </p:cNvSpPr>
          <p:nvPr>
            <p:ph type="sldNum" sz="quarter" idx="12"/>
          </p:nvPr>
        </p:nvSpPr>
        <p:spPr/>
        <p:txBody>
          <a:bodyPr/>
          <a:lstStyle/>
          <a:p>
            <a:fld id="{6D22F896-40B5-4ADD-8801-0D06FADFA095}" type="slidenum">
              <a:rPr lang="en-US" dirty="0"/>
              <a:t>5</a:t>
            </a:fld>
            <a:endParaRPr lang="en-GB"/>
          </a:p>
        </p:txBody>
      </p:sp>
    </p:spTree>
    <p:extLst>
      <p:ext uri="{BB962C8B-B14F-4D97-AF65-F5344CB8AC3E}">
        <p14:creationId xmlns:p14="http://schemas.microsoft.com/office/powerpoint/2010/main" val="206351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9CFB1-4A36-4A05-8D7A-948E22773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83419-8188-4C50-BD8F-237B464B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788" y="1"/>
            <a:ext cx="4651212" cy="6858000"/>
          </a:xfrm>
          <a:prstGeom prst="rect">
            <a:avLst/>
          </a:prstGeom>
          <a:solidFill>
            <a:schemeClr val="accent1"/>
          </a:solidFill>
          <a:ln>
            <a:noFill/>
          </a:ln>
          <a:effectLst>
            <a:outerShdw blurRad="63500" dist="38100" dir="10800000" algn="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570D84C5-A105-4AB9-8C54-A26D13722D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7521575" y="2187579"/>
            <a:ext cx="6857999" cy="2482850"/>
          </a:xfrm>
          <a:prstGeom prst="rect">
            <a:avLst/>
          </a:prstGeom>
        </p:spPr>
      </p:pic>
      <p:sp>
        <p:nvSpPr>
          <p:cNvPr id="2" name="Title 1">
            <a:extLst>
              <a:ext uri="{FF2B5EF4-FFF2-40B4-BE49-F238E27FC236}">
                <a16:creationId xmlns:a16="http://schemas.microsoft.com/office/drawing/2014/main" id="{942A1074-4E31-4433-AB90-0878431F51BC}"/>
              </a:ext>
            </a:extLst>
          </p:cNvPr>
          <p:cNvSpPr>
            <a:spLocks noGrp="1"/>
          </p:cNvSpPr>
          <p:nvPr>
            <p:ph type="title"/>
          </p:nvPr>
        </p:nvSpPr>
        <p:spPr>
          <a:xfrm>
            <a:off x="7877898" y="1327169"/>
            <a:ext cx="3646678" cy="4199513"/>
          </a:xfrm>
        </p:spPr>
        <p:txBody>
          <a:bodyPr>
            <a:normAutofit/>
          </a:bodyPr>
          <a:lstStyle/>
          <a:p>
            <a:pPr algn="l"/>
            <a:r>
              <a:rPr lang="en-GB">
                <a:solidFill>
                  <a:srgbClr val="FFFFFF"/>
                </a:solidFill>
                <a:latin typeface="Corbel"/>
                <a:ea typeface="+mj-lt"/>
                <a:cs typeface="+mj-lt"/>
              </a:rPr>
              <a:t>Literature review</a:t>
            </a:r>
            <a:endParaRPr lang="en-US">
              <a:solidFill>
                <a:srgbClr val="FFFFFF"/>
              </a:solidFill>
              <a:latin typeface="Corbel"/>
            </a:endParaRPr>
          </a:p>
        </p:txBody>
      </p:sp>
      <p:graphicFrame>
        <p:nvGraphicFramePr>
          <p:cNvPr id="4" name="Table 4">
            <a:extLst>
              <a:ext uri="{FF2B5EF4-FFF2-40B4-BE49-F238E27FC236}">
                <a16:creationId xmlns:a16="http://schemas.microsoft.com/office/drawing/2014/main" id="{ADEFE4CA-8EEE-4758-AA0D-1B8D25C01EEF}"/>
              </a:ext>
            </a:extLst>
          </p:cNvPr>
          <p:cNvGraphicFramePr>
            <a:graphicFrameLocks noGrp="1"/>
          </p:cNvGraphicFramePr>
          <p:nvPr>
            <p:extLst>
              <p:ext uri="{D42A27DB-BD31-4B8C-83A1-F6EECF244321}">
                <p14:modId xmlns:p14="http://schemas.microsoft.com/office/powerpoint/2010/main" val="558088356"/>
              </p:ext>
            </p:extLst>
          </p:nvPr>
        </p:nvGraphicFramePr>
        <p:xfrm>
          <a:off x="208767" y="532356"/>
          <a:ext cx="7107360" cy="5838276"/>
        </p:xfrm>
        <a:graphic>
          <a:graphicData uri="http://schemas.openxmlformats.org/drawingml/2006/table">
            <a:tbl>
              <a:tblPr firstRow="1" bandRow="1">
                <a:tableStyleId>{5C22544A-7EE6-4342-B048-85BDC9FD1C3A}</a:tableStyleId>
              </a:tblPr>
              <a:tblGrid>
                <a:gridCol w="2061575">
                  <a:extLst>
                    <a:ext uri="{9D8B030D-6E8A-4147-A177-3AD203B41FA5}">
                      <a16:colId xmlns:a16="http://schemas.microsoft.com/office/drawing/2014/main" val="4273329030"/>
                    </a:ext>
                  </a:extLst>
                </a:gridCol>
                <a:gridCol w="1670136">
                  <a:extLst>
                    <a:ext uri="{9D8B030D-6E8A-4147-A177-3AD203B41FA5}">
                      <a16:colId xmlns:a16="http://schemas.microsoft.com/office/drawing/2014/main" val="3790911373"/>
                    </a:ext>
                  </a:extLst>
                </a:gridCol>
                <a:gridCol w="3375649">
                  <a:extLst>
                    <a:ext uri="{9D8B030D-6E8A-4147-A177-3AD203B41FA5}">
                      <a16:colId xmlns:a16="http://schemas.microsoft.com/office/drawing/2014/main" val="3526363762"/>
                    </a:ext>
                  </a:extLst>
                </a:gridCol>
              </a:tblGrid>
              <a:tr h="717636">
                <a:tc>
                  <a:txBody>
                    <a:bodyPr/>
                    <a:lstStyle/>
                    <a:p>
                      <a:pPr algn="ctr"/>
                      <a:r>
                        <a:rPr lang="en-GB"/>
                        <a:t>Title</a:t>
                      </a:r>
                    </a:p>
                  </a:txBody>
                  <a:tcPr anchor="ctr"/>
                </a:tc>
                <a:tc>
                  <a:txBody>
                    <a:bodyPr/>
                    <a:lstStyle/>
                    <a:p>
                      <a:pPr algn="ctr"/>
                      <a:r>
                        <a:rPr lang="en-GB"/>
                        <a:t>Author</a:t>
                      </a:r>
                    </a:p>
                  </a:txBody>
                  <a:tcPr anchor="ctr"/>
                </a:tc>
                <a:tc>
                  <a:txBody>
                    <a:bodyPr/>
                    <a:lstStyle/>
                    <a:p>
                      <a:pPr algn="ctr"/>
                      <a:r>
                        <a:rPr lang="en-GB"/>
                        <a:t>Proposed work</a:t>
                      </a:r>
                    </a:p>
                  </a:txBody>
                  <a:tcPr anchor="ctr"/>
                </a:tc>
                <a:extLst>
                  <a:ext uri="{0D108BD9-81ED-4DB2-BD59-A6C34878D82A}">
                    <a16:rowId xmlns:a16="http://schemas.microsoft.com/office/drawing/2014/main" val="608693448"/>
                  </a:ext>
                </a:extLst>
              </a:tr>
              <a:tr h="2139484">
                <a:tc>
                  <a:txBody>
                    <a:bodyPr/>
                    <a:lstStyle/>
                    <a:p>
                      <a:pPr lvl="0" algn="just">
                        <a:lnSpc>
                          <a:spcPct val="100000"/>
                        </a:lnSpc>
                        <a:spcBef>
                          <a:spcPts val="0"/>
                        </a:spcBef>
                        <a:spcAft>
                          <a:spcPts val="0"/>
                        </a:spcAft>
                        <a:buNone/>
                      </a:pPr>
                      <a:r>
                        <a:rPr lang="en-GB" sz="1800" b="0" i="0" u="none" strike="noStrike" noProof="0"/>
                        <a:t>I</a:t>
                      </a:r>
                      <a:r>
                        <a:rPr lang="en-GB" sz="1800" b="0" i="0" u="none" strike="noStrike" noProof="0">
                          <a:latin typeface="Corbel"/>
                        </a:rPr>
                        <a:t>mage Forgery Identification using Convolution</a:t>
                      </a:r>
                      <a:endParaRPr lang="en-GB" sz="1800" b="0" i="0" u="none" strike="noStrike" noProof="0">
                        <a:solidFill>
                          <a:schemeClr val="bg1">
                            <a:lumMod val="95000"/>
                            <a:lumOff val="5000"/>
                          </a:schemeClr>
                        </a:solidFill>
                        <a:latin typeface="Corbel"/>
                      </a:endParaRPr>
                    </a:p>
                    <a:p>
                      <a:pPr lvl="0" algn="just">
                        <a:lnSpc>
                          <a:spcPct val="100000"/>
                        </a:lnSpc>
                        <a:spcBef>
                          <a:spcPts val="0"/>
                        </a:spcBef>
                        <a:spcAft>
                          <a:spcPts val="0"/>
                        </a:spcAft>
                        <a:buNone/>
                      </a:pPr>
                      <a:r>
                        <a:rPr lang="en-GB" sz="1800" b="0" i="0" u="none" strike="noStrike" noProof="0">
                          <a:latin typeface="Corbel"/>
                        </a:rPr>
                        <a:t>Neural Network</a:t>
                      </a:r>
                      <a:endParaRPr lang="en-GB">
                        <a:latin typeface="Corbel"/>
                      </a:endParaRPr>
                    </a:p>
                    <a:p>
                      <a:pPr lvl="0" algn="just">
                        <a:lnSpc>
                          <a:spcPct val="100000"/>
                        </a:lnSpc>
                        <a:spcBef>
                          <a:spcPts val="0"/>
                        </a:spcBef>
                        <a:spcAft>
                          <a:spcPts val="0"/>
                        </a:spcAft>
                        <a:buNone/>
                      </a:pPr>
                      <a:br>
                        <a:rPr lang="en-US"/>
                      </a:br>
                      <a:endParaRPr lang="en-US"/>
                    </a:p>
                    <a:p>
                      <a:pPr lvl="0" algn="just">
                        <a:buNone/>
                      </a:pPr>
                      <a:br>
                        <a:rPr lang="en-US"/>
                      </a:br>
                      <a:endParaRPr lang="en-US"/>
                    </a:p>
                  </a:txBody>
                  <a:tcPr/>
                </a:tc>
                <a:tc>
                  <a:txBody>
                    <a:bodyPr/>
                    <a:lstStyle/>
                    <a:p>
                      <a:pPr lvl="0" algn="just">
                        <a:buNone/>
                      </a:pPr>
                      <a:r>
                        <a:rPr lang="en-GB" sz="1800" b="0" i="0" u="none" strike="noStrike" noProof="0">
                          <a:latin typeface="Corbel"/>
                        </a:rPr>
                        <a:t>N. Hema Rajini</a:t>
                      </a:r>
                      <a:endParaRPr lang="en-US">
                        <a:latin typeface="Corbel"/>
                      </a:endParaRPr>
                    </a:p>
                  </a:txBody>
                  <a:tcPr/>
                </a:tc>
                <a:tc>
                  <a:txBody>
                    <a:bodyPr/>
                    <a:lstStyle/>
                    <a:p>
                      <a:pPr lvl="0" algn="just">
                        <a:lnSpc>
                          <a:spcPct val="100000"/>
                        </a:lnSpc>
                        <a:spcBef>
                          <a:spcPts val="0"/>
                        </a:spcBef>
                        <a:spcAft>
                          <a:spcPts val="0"/>
                        </a:spcAft>
                        <a:buNone/>
                      </a:pPr>
                      <a:r>
                        <a:rPr lang="en-GB" sz="1800" b="0" i="0" u="none" strike="noStrike" noProof="0">
                          <a:latin typeface="Corbel"/>
                        </a:rPr>
                        <a:t>A technique that merge ZM-polar and block discrete cosine transform as motivated by the</a:t>
                      </a:r>
                      <a:endParaRPr lang="en-US">
                        <a:latin typeface="Corbel"/>
                      </a:endParaRPr>
                    </a:p>
                    <a:p>
                      <a:pPr lvl="0" algn="just">
                        <a:lnSpc>
                          <a:spcPct val="100000"/>
                        </a:lnSpc>
                        <a:spcBef>
                          <a:spcPts val="0"/>
                        </a:spcBef>
                        <a:spcAft>
                          <a:spcPts val="0"/>
                        </a:spcAft>
                        <a:buNone/>
                      </a:pPr>
                      <a:r>
                        <a:rPr lang="en-GB" sz="1800" b="0" i="0" u="none" strike="noStrike" noProof="0">
                          <a:latin typeface="Corbel"/>
                        </a:rPr>
                        <a:t>Works. Over copy-move forgery and</a:t>
                      </a:r>
                      <a:endParaRPr lang="en-GB">
                        <a:latin typeface="Corbel"/>
                      </a:endParaRPr>
                    </a:p>
                    <a:p>
                      <a:pPr lvl="0" algn="just">
                        <a:lnSpc>
                          <a:spcPct val="100000"/>
                        </a:lnSpc>
                        <a:spcBef>
                          <a:spcPts val="0"/>
                        </a:spcBef>
                        <a:spcAft>
                          <a:spcPts val="0"/>
                        </a:spcAft>
                        <a:buNone/>
                      </a:pPr>
                      <a:r>
                        <a:rPr lang="en-GB" sz="1800" b="0" i="0" u="none" strike="noStrike" noProof="0">
                          <a:latin typeface="Corbel"/>
                        </a:rPr>
                        <a:t>splicing.</a:t>
                      </a:r>
                      <a:endParaRPr lang="en-GB">
                        <a:latin typeface="Corbel"/>
                      </a:endParaRPr>
                    </a:p>
                  </a:txBody>
                  <a:tcPr/>
                </a:tc>
                <a:extLst>
                  <a:ext uri="{0D108BD9-81ED-4DB2-BD59-A6C34878D82A}">
                    <a16:rowId xmlns:a16="http://schemas.microsoft.com/office/drawing/2014/main" val="2242468085"/>
                  </a:ext>
                </a:extLst>
              </a:tr>
              <a:tr h="2139484">
                <a:tc>
                  <a:txBody>
                    <a:bodyPr/>
                    <a:lstStyle/>
                    <a:p>
                      <a:pPr lvl="0" algn="just">
                        <a:lnSpc>
                          <a:spcPct val="100000"/>
                        </a:lnSpc>
                        <a:spcBef>
                          <a:spcPts val="0"/>
                        </a:spcBef>
                        <a:spcAft>
                          <a:spcPts val="0"/>
                        </a:spcAft>
                        <a:buNone/>
                      </a:pPr>
                      <a:r>
                        <a:rPr lang="en-GB" sz="1800" b="0" i="0" u="none" strike="noStrike" noProof="0">
                          <a:latin typeface="Corbel"/>
                        </a:rPr>
                        <a:t>Image Splicing Detection via Camera Response Function Analysis</a:t>
                      </a:r>
                    </a:p>
                    <a:p>
                      <a:pPr lvl="0" algn="just">
                        <a:buNone/>
                      </a:pPr>
                      <a:br>
                        <a:rPr lang="en-US"/>
                      </a:br>
                      <a:endParaRPr lang="en-US"/>
                    </a:p>
                  </a:txBody>
                  <a:tcPr/>
                </a:tc>
                <a:tc>
                  <a:txBody>
                    <a:bodyPr/>
                    <a:lstStyle/>
                    <a:p>
                      <a:pPr lvl="0" algn="just">
                        <a:buNone/>
                      </a:pPr>
                      <a:r>
                        <a:rPr lang="en-GB" sz="1800" b="0" i="0" u="none" strike="noStrike" noProof="0">
                          <a:latin typeface="Corbel"/>
                        </a:rPr>
                        <a:t>Can Chen, Scott McCloskey, Jingyi Yu</a:t>
                      </a:r>
                      <a:endParaRPr lang="en-US">
                        <a:latin typeface="Corbel"/>
                      </a:endParaRPr>
                    </a:p>
                  </a:txBody>
                  <a:tcPr/>
                </a:tc>
                <a:tc>
                  <a:txBody>
                    <a:bodyPr/>
                    <a:lstStyle/>
                    <a:p>
                      <a:pPr lvl="0" algn="just">
                        <a:lnSpc>
                          <a:spcPct val="100000"/>
                        </a:lnSpc>
                        <a:spcBef>
                          <a:spcPts val="0"/>
                        </a:spcBef>
                        <a:spcAft>
                          <a:spcPts val="0"/>
                        </a:spcAft>
                        <a:buNone/>
                      </a:pPr>
                      <a:r>
                        <a:rPr lang="en-GB" sz="1800" b="0" i="0" u="none" strike="noStrike" noProof="0">
                          <a:latin typeface="Corbel"/>
                        </a:rPr>
                        <a:t>Proposes a method based on Camera Response Function to detect spliced in regions of a forged image with complete automation in patch selection and mask generation</a:t>
                      </a:r>
                      <a:endParaRPr lang="en-US">
                        <a:latin typeface="Corbel"/>
                      </a:endParaRPr>
                    </a:p>
                    <a:p>
                      <a:pPr lvl="0" algn="just">
                        <a:lnSpc>
                          <a:spcPct val="100000"/>
                        </a:lnSpc>
                        <a:spcBef>
                          <a:spcPts val="0"/>
                        </a:spcBef>
                        <a:spcAft>
                          <a:spcPts val="0"/>
                        </a:spcAft>
                        <a:buNone/>
                      </a:pPr>
                      <a:br>
                        <a:rPr lang="en-US"/>
                      </a:br>
                      <a:endParaRPr lang="en-US"/>
                    </a:p>
                    <a:p>
                      <a:pPr lvl="0" algn="just">
                        <a:buNone/>
                      </a:pPr>
                      <a:br>
                        <a:rPr lang="en-US"/>
                      </a:br>
                      <a:endParaRPr lang="en-US"/>
                    </a:p>
                  </a:txBody>
                  <a:tcPr/>
                </a:tc>
                <a:extLst>
                  <a:ext uri="{0D108BD9-81ED-4DB2-BD59-A6C34878D82A}">
                    <a16:rowId xmlns:a16="http://schemas.microsoft.com/office/drawing/2014/main" val="2812183213"/>
                  </a:ext>
                </a:extLst>
              </a:tr>
            </a:tbl>
          </a:graphicData>
        </a:graphic>
      </p:graphicFrame>
      <p:sp>
        <p:nvSpPr>
          <p:cNvPr id="5" name="Slide Number Placeholder 4">
            <a:extLst>
              <a:ext uri="{FF2B5EF4-FFF2-40B4-BE49-F238E27FC236}">
                <a16:creationId xmlns:a16="http://schemas.microsoft.com/office/drawing/2014/main" id="{FED078C1-EB07-497A-A4B6-C5845FABBD95}"/>
              </a:ext>
            </a:extLst>
          </p:cNvPr>
          <p:cNvSpPr>
            <a:spLocks noGrp="1"/>
          </p:cNvSpPr>
          <p:nvPr>
            <p:ph type="sldNum" sz="quarter" idx="12"/>
          </p:nvPr>
        </p:nvSpPr>
        <p:spPr/>
        <p:txBody>
          <a:bodyPr/>
          <a:lstStyle/>
          <a:p>
            <a:fld id="{6D22F896-40B5-4ADD-8801-0D06FADFA095}" type="slidenum">
              <a:rPr lang="en-US" dirty="0"/>
              <a:t>6</a:t>
            </a:fld>
            <a:endParaRPr lang="en-GB"/>
          </a:p>
        </p:txBody>
      </p:sp>
    </p:spTree>
    <p:extLst>
      <p:ext uri="{BB962C8B-B14F-4D97-AF65-F5344CB8AC3E}">
        <p14:creationId xmlns:p14="http://schemas.microsoft.com/office/powerpoint/2010/main" val="1004845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9CFB1-4A36-4A05-8D7A-948E22773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83419-8188-4C50-BD8F-237B464B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788" y="1"/>
            <a:ext cx="4651212" cy="6858000"/>
          </a:xfrm>
          <a:prstGeom prst="rect">
            <a:avLst/>
          </a:prstGeom>
          <a:solidFill>
            <a:schemeClr val="accent1"/>
          </a:solidFill>
          <a:ln>
            <a:noFill/>
          </a:ln>
          <a:effectLst>
            <a:outerShdw blurRad="63500" dist="38100" dir="10800000" algn="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570D84C5-A105-4AB9-8C54-A26D13722D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7521575" y="2187579"/>
            <a:ext cx="6857999" cy="2482850"/>
          </a:xfrm>
          <a:prstGeom prst="rect">
            <a:avLst/>
          </a:prstGeom>
        </p:spPr>
      </p:pic>
      <p:sp>
        <p:nvSpPr>
          <p:cNvPr id="2" name="Title 1">
            <a:extLst>
              <a:ext uri="{FF2B5EF4-FFF2-40B4-BE49-F238E27FC236}">
                <a16:creationId xmlns:a16="http://schemas.microsoft.com/office/drawing/2014/main" id="{942A1074-4E31-4433-AB90-0878431F51BC}"/>
              </a:ext>
            </a:extLst>
          </p:cNvPr>
          <p:cNvSpPr>
            <a:spLocks noGrp="1"/>
          </p:cNvSpPr>
          <p:nvPr>
            <p:ph type="title"/>
          </p:nvPr>
        </p:nvSpPr>
        <p:spPr>
          <a:xfrm>
            <a:off x="7877898" y="1327169"/>
            <a:ext cx="3646678" cy="4199513"/>
          </a:xfrm>
        </p:spPr>
        <p:txBody>
          <a:bodyPr>
            <a:normAutofit/>
          </a:bodyPr>
          <a:lstStyle/>
          <a:p>
            <a:pPr algn="l"/>
            <a:r>
              <a:rPr lang="en-GB">
                <a:solidFill>
                  <a:srgbClr val="FFFFFF"/>
                </a:solidFill>
                <a:latin typeface="Corbel"/>
                <a:ea typeface="+mj-lt"/>
                <a:cs typeface="+mj-lt"/>
              </a:rPr>
              <a:t>Literature review</a:t>
            </a:r>
            <a:endParaRPr lang="en-US">
              <a:solidFill>
                <a:srgbClr val="FFFFFF"/>
              </a:solidFill>
              <a:latin typeface="Corbel"/>
            </a:endParaRPr>
          </a:p>
        </p:txBody>
      </p:sp>
      <p:graphicFrame>
        <p:nvGraphicFramePr>
          <p:cNvPr id="4" name="Table 4">
            <a:extLst>
              <a:ext uri="{FF2B5EF4-FFF2-40B4-BE49-F238E27FC236}">
                <a16:creationId xmlns:a16="http://schemas.microsoft.com/office/drawing/2014/main" id="{ADEFE4CA-8EEE-4758-AA0D-1B8D25C01EEF}"/>
              </a:ext>
            </a:extLst>
          </p:cNvPr>
          <p:cNvGraphicFramePr>
            <a:graphicFrameLocks noGrp="1"/>
          </p:cNvGraphicFramePr>
          <p:nvPr>
            <p:extLst>
              <p:ext uri="{D42A27DB-BD31-4B8C-83A1-F6EECF244321}">
                <p14:modId xmlns:p14="http://schemas.microsoft.com/office/powerpoint/2010/main" val="698853170"/>
              </p:ext>
            </p:extLst>
          </p:nvPr>
        </p:nvGraphicFramePr>
        <p:xfrm>
          <a:off x="229643" y="553233"/>
          <a:ext cx="7107360" cy="5838276"/>
        </p:xfrm>
        <a:graphic>
          <a:graphicData uri="http://schemas.openxmlformats.org/drawingml/2006/table">
            <a:tbl>
              <a:tblPr firstRow="1" bandRow="1">
                <a:tableStyleId>{5C22544A-7EE6-4342-B048-85BDC9FD1C3A}</a:tableStyleId>
              </a:tblPr>
              <a:tblGrid>
                <a:gridCol w="2061575">
                  <a:extLst>
                    <a:ext uri="{9D8B030D-6E8A-4147-A177-3AD203B41FA5}">
                      <a16:colId xmlns:a16="http://schemas.microsoft.com/office/drawing/2014/main" val="4273329030"/>
                    </a:ext>
                  </a:extLst>
                </a:gridCol>
                <a:gridCol w="1670136">
                  <a:extLst>
                    <a:ext uri="{9D8B030D-6E8A-4147-A177-3AD203B41FA5}">
                      <a16:colId xmlns:a16="http://schemas.microsoft.com/office/drawing/2014/main" val="3790911373"/>
                    </a:ext>
                  </a:extLst>
                </a:gridCol>
                <a:gridCol w="3375649">
                  <a:extLst>
                    <a:ext uri="{9D8B030D-6E8A-4147-A177-3AD203B41FA5}">
                      <a16:colId xmlns:a16="http://schemas.microsoft.com/office/drawing/2014/main" val="3526363762"/>
                    </a:ext>
                  </a:extLst>
                </a:gridCol>
              </a:tblGrid>
              <a:tr h="717636">
                <a:tc>
                  <a:txBody>
                    <a:bodyPr/>
                    <a:lstStyle/>
                    <a:p>
                      <a:pPr algn="ctr"/>
                      <a:r>
                        <a:rPr lang="en-GB"/>
                        <a:t>Title</a:t>
                      </a:r>
                    </a:p>
                  </a:txBody>
                  <a:tcPr anchor="ctr"/>
                </a:tc>
                <a:tc>
                  <a:txBody>
                    <a:bodyPr/>
                    <a:lstStyle/>
                    <a:p>
                      <a:pPr algn="ctr"/>
                      <a:r>
                        <a:rPr lang="en-GB"/>
                        <a:t>Author</a:t>
                      </a:r>
                    </a:p>
                  </a:txBody>
                  <a:tcPr anchor="ctr"/>
                </a:tc>
                <a:tc>
                  <a:txBody>
                    <a:bodyPr/>
                    <a:lstStyle/>
                    <a:p>
                      <a:pPr algn="ctr"/>
                      <a:r>
                        <a:rPr lang="en-GB"/>
                        <a:t>Proposed work</a:t>
                      </a:r>
                    </a:p>
                  </a:txBody>
                  <a:tcPr anchor="ctr"/>
                </a:tc>
                <a:extLst>
                  <a:ext uri="{0D108BD9-81ED-4DB2-BD59-A6C34878D82A}">
                    <a16:rowId xmlns:a16="http://schemas.microsoft.com/office/drawing/2014/main" val="608693448"/>
                  </a:ext>
                </a:extLst>
              </a:tr>
              <a:tr h="2139484">
                <a:tc>
                  <a:txBody>
                    <a:bodyPr/>
                    <a:lstStyle/>
                    <a:p>
                      <a:pPr lvl="0" algn="just">
                        <a:lnSpc>
                          <a:spcPct val="100000"/>
                        </a:lnSpc>
                        <a:spcBef>
                          <a:spcPts val="0"/>
                        </a:spcBef>
                        <a:spcAft>
                          <a:spcPts val="0"/>
                        </a:spcAft>
                        <a:buNone/>
                      </a:pPr>
                      <a:r>
                        <a:rPr lang="en-GB" sz="1800" b="0" i="0" u="none" strike="noStrike" noProof="0">
                          <a:latin typeface="Corbel"/>
                        </a:rPr>
                        <a:t>Image Forgery Detection Based on statistical features of block DCT coefficient</a:t>
                      </a:r>
                      <a:endParaRPr lang="en-US">
                        <a:latin typeface="Corbel"/>
                      </a:endParaRPr>
                    </a:p>
                    <a:p>
                      <a:pPr lvl="0" algn="just">
                        <a:lnSpc>
                          <a:spcPct val="100000"/>
                        </a:lnSpc>
                        <a:spcBef>
                          <a:spcPts val="0"/>
                        </a:spcBef>
                        <a:spcAft>
                          <a:spcPts val="0"/>
                        </a:spcAft>
                        <a:buNone/>
                      </a:pPr>
                      <a:br>
                        <a:rPr lang="en-US"/>
                      </a:br>
                      <a:endParaRPr lang="en-US"/>
                    </a:p>
                    <a:p>
                      <a:pPr lvl="0" algn="just">
                        <a:buNone/>
                      </a:pPr>
                      <a:br>
                        <a:rPr lang="en-US"/>
                      </a:br>
                      <a:endParaRPr lang="en-US"/>
                    </a:p>
                  </a:txBody>
                  <a:tcPr/>
                </a:tc>
                <a:tc>
                  <a:txBody>
                    <a:bodyPr/>
                    <a:lstStyle/>
                    <a:p>
                      <a:pPr lvl="0" algn="just">
                        <a:buNone/>
                      </a:pPr>
                      <a:r>
                        <a:rPr lang="en-GB" sz="1800" b="0" i="0" u="none" strike="noStrike" noProof="0">
                          <a:latin typeface="Corbel"/>
                        </a:rPr>
                        <a:t>Shilpa Duaa, Jyotsna Singha, Harish </a:t>
                      </a:r>
                      <a:r>
                        <a:rPr lang="en-GB" sz="1800" b="0" i="0" u="none" strike="noStrike" noProof="1">
                          <a:latin typeface="Corbel"/>
                        </a:rPr>
                        <a:t>Parthasarathya</a:t>
                      </a:r>
                      <a:endParaRPr lang="en-US" noProof="1">
                        <a:latin typeface="Corbel"/>
                      </a:endParaRPr>
                    </a:p>
                  </a:txBody>
                  <a:tcPr/>
                </a:tc>
                <a:tc>
                  <a:txBody>
                    <a:bodyPr/>
                    <a:lstStyle/>
                    <a:p>
                      <a:pPr lvl="0" algn="just">
                        <a:lnSpc>
                          <a:spcPct val="100000"/>
                        </a:lnSpc>
                        <a:spcBef>
                          <a:spcPts val="0"/>
                        </a:spcBef>
                        <a:spcAft>
                          <a:spcPts val="0"/>
                        </a:spcAft>
                        <a:buNone/>
                      </a:pPr>
                      <a:r>
                        <a:rPr lang="en-GB" sz="1800" b="0" i="0" u="none" strike="noStrike" noProof="0">
                          <a:latin typeface="Corbel"/>
                        </a:rPr>
                        <a:t>Image is converted from RGB to </a:t>
                      </a:r>
                      <a:r>
                        <a:rPr lang="en-GB" sz="1800" b="0" i="0" u="none" strike="noStrike" noProof="1">
                          <a:latin typeface="Corbel"/>
                        </a:rPr>
                        <a:t>YCbCr </a:t>
                      </a:r>
                      <a:r>
                        <a:rPr lang="en-GB" sz="1800" b="0" i="0" u="none" strike="noStrike" noProof="0">
                          <a:latin typeface="Corbel"/>
                        </a:rPr>
                        <a:t>colour space and a feature matrix is formed by creating standard deviation and ones for each component and combined. This is passed to the classifiers to identify the image.</a:t>
                      </a:r>
                      <a:br>
                        <a:rPr lang="en-US"/>
                      </a:br>
                      <a:endParaRPr lang="en-US"/>
                    </a:p>
                  </a:txBody>
                  <a:tcPr/>
                </a:tc>
                <a:extLst>
                  <a:ext uri="{0D108BD9-81ED-4DB2-BD59-A6C34878D82A}">
                    <a16:rowId xmlns:a16="http://schemas.microsoft.com/office/drawing/2014/main" val="2242468085"/>
                  </a:ext>
                </a:extLst>
              </a:tr>
              <a:tr h="2139484">
                <a:tc>
                  <a:txBody>
                    <a:bodyPr/>
                    <a:lstStyle/>
                    <a:p>
                      <a:pPr lvl="0" algn="just">
                        <a:lnSpc>
                          <a:spcPct val="100000"/>
                        </a:lnSpc>
                        <a:spcBef>
                          <a:spcPts val="0"/>
                        </a:spcBef>
                        <a:spcAft>
                          <a:spcPts val="0"/>
                        </a:spcAft>
                        <a:buNone/>
                      </a:pPr>
                      <a:r>
                        <a:rPr lang="en-GB" sz="1800" b="0" i="0" u="none" strike="noStrike" noProof="0">
                          <a:latin typeface="Corbel"/>
                        </a:rPr>
                        <a:t>Digital image forgery detection using a deep learning approach.</a:t>
                      </a:r>
                      <a:endParaRPr lang="en-US">
                        <a:latin typeface="Corbel"/>
                      </a:endParaRPr>
                    </a:p>
                    <a:p>
                      <a:pPr lvl="0" algn="just">
                        <a:lnSpc>
                          <a:spcPct val="100000"/>
                        </a:lnSpc>
                        <a:spcBef>
                          <a:spcPts val="0"/>
                        </a:spcBef>
                        <a:spcAft>
                          <a:spcPts val="0"/>
                        </a:spcAft>
                        <a:buNone/>
                      </a:pPr>
                      <a:br>
                        <a:rPr lang="en-US"/>
                      </a:br>
                      <a:endParaRPr lang="en-GB" sz="1800" b="0" i="0" u="none" strike="noStrike" noProof="0">
                        <a:latin typeface="Corbel"/>
                      </a:endParaRPr>
                    </a:p>
                    <a:p>
                      <a:pPr lvl="0" algn="just">
                        <a:buNone/>
                      </a:pPr>
                      <a:br>
                        <a:rPr lang="en-US"/>
                      </a:br>
                      <a:endParaRPr lang="en-US"/>
                    </a:p>
                  </a:txBody>
                  <a:tcPr/>
                </a:tc>
                <a:tc>
                  <a:txBody>
                    <a:bodyPr/>
                    <a:lstStyle/>
                    <a:p>
                      <a:pPr lvl="0" algn="just">
                        <a:buNone/>
                      </a:pPr>
                      <a:r>
                        <a:rPr lang="en-GB" sz="1800" b="0" i="0" u="none" strike="noStrike" noProof="0">
                          <a:latin typeface="Corbel"/>
                        </a:rPr>
                        <a:t>A Kuznetsov</a:t>
                      </a:r>
                      <a:endParaRPr lang="en-US">
                        <a:latin typeface="Corbel"/>
                      </a:endParaRPr>
                    </a:p>
                  </a:txBody>
                  <a:tcPr/>
                </a:tc>
                <a:tc>
                  <a:txBody>
                    <a:bodyPr/>
                    <a:lstStyle/>
                    <a:p>
                      <a:pPr lvl="0" algn="just">
                        <a:lnSpc>
                          <a:spcPct val="100000"/>
                        </a:lnSpc>
                        <a:spcBef>
                          <a:spcPts val="0"/>
                        </a:spcBef>
                        <a:spcAft>
                          <a:spcPts val="0"/>
                        </a:spcAft>
                        <a:buNone/>
                      </a:pPr>
                      <a:r>
                        <a:rPr lang="en-GB" sz="1800" b="0" i="0" u="none" strike="noStrike" noProof="0">
                          <a:latin typeface="Corbel"/>
                        </a:rPr>
                        <a:t>analysis of the image in a sliding window and the classification of each image fragment corresponding</a:t>
                      </a:r>
                      <a:endParaRPr lang="en-US">
                        <a:latin typeface="Corbel"/>
                      </a:endParaRPr>
                    </a:p>
                    <a:p>
                      <a:pPr lvl="0" algn="just">
                        <a:lnSpc>
                          <a:spcPct val="100000"/>
                        </a:lnSpc>
                        <a:spcBef>
                          <a:spcPts val="0"/>
                        </a:spcBef>
                        <a:spcAft>
                          <a:spcPts val="0"/>
                        </a:spcAft>
                        <a:buNone/>
                      </a:pPr>
                      <a:r>
                        <a:rPr lang="en-GB" sz="1800" b="0" i="0" u="none" strike="noStrike" noProof="0">
                          <a:latin typeface="Corbel"/>
                        </a:rPr>
                        <a:t>to the position of the window</a:t>
                      </a:r>
                      <a:endParaRPr lang="en-GB">
                        <a:latin typeface="Corbel"/>
                      </a:endParaRPr>
                    </a:p>
                    <a:p>
                      <a:pPr lvl="0" algn="just">
                        <a:lnSpc>
                          <a:spcPct val="100000"/>
                        </a:lnSpc>
                        <a:spcBef>
                          <a:spcPts val="0"/>
                        </a:spcBef>
                        <a:spcAft>
                          <a:spcPts val="0"/>
                        </a:spcAft>
                        <a:buNone/>
                      </a:pPr>
                      <a:br>
                        <a:rPr lang="en-US"/>
                      </a:br>
                      <a:endParaRPr lang="en-US"/>
                    </a:p>
                    <a:p>
                      <a:pPr lvl="0" algn="just">
                        <a:buNone/>
                      </a:pPr>
                      <a:br>
                        <a:rPr lang="en-US"/>
                      </a:br>
                      <a:endParaRPr lang="en-US"/>
                    </a:p>
                  </a:txBody>
                  <a:tcPr/>
                </a:tc>
                <a:extLst>
                  <a:ext uri="{0D108BD9-81ED-4DB2-BD59-A6C34878D82A}">
                    <a16:rowId xmlns:a16="http://schemas.microsoft.com/office/drawing/2014/main" val="2812183213"/>
                  </a:ext>
                </a:extLst>
              </a:tr>
            </a:tbl>
          </a:graphicData>
        </a:graphic>
      </p:graphicFrame>
      <p:sp>
        <p:nvSpPr>
          <p:cNvPr id="5" name="Slide Number Placeholder 4">
            <a:extLst>
              <a:ext uri="{FF2B5EF4-FFF2-40B4-BE49-F238E27FC236}">
                <a16:creationId xmlns:a16="http://schemas.microsoft.com/office/drawing/2014/main" id="{BFA4B51F-F8BF-42FF-830C-49ABBEA97945}"/>
              </a:ext>
            </a:extLst>
          </p:cNvPr>
          <p:cNvSpPr>
            <a:spLocks noGrp="1"/>
          </p:cNvSpPr>
          <p:nvPr>
            <p:ph type="sldNum" sz="quarter" idx="12"/>
          </p:nvPr>
        </p:nvSpPr>
        <p:spPr/>
        <p:txBody>
          <a:bodyPr/>
          <a:lstStyle/>
          <a:p>
            <a:fld id="{6D22F896-40B5-4ADD-8801-0D06FADFA095}" type="slidenum">
              <a:rPr lang="en-US" dirty="0"/>
              <a:t>7</a:t>
            </a:fld>
            <a:endParaRPr lang="en-GB"/>
          </a:p>
        </p:txBody>
      </p:sp>
    </p:spTree>
    <p:extLst>
      <p:ext uri="{BB962C8B-B14F-4D97-AF65-F5344CB8AC3E}">
        <p14:creationId xmlns:p14="http://schemas.microsoft.com/office/powerpoint/2010/main" val="1202586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4A0C3-C1AF-4401-AF4D-E469A9FA3B0B}"/>
              </a:ext>
            </a:extLst>
          </p:cNvPr>
          <p:cNvSpPr>
            <a:spLocks noGrp="1"/>
          </p:cNvSpPr>
          <p:nvPr>
            <p:ph type="title"/>
          </p:nvPr>
        </p:nvSpPr>
        <p:spPr>
          <a:xfrm>
            <a:off x="1653363" y="365760"/>
            <a:ext cx="9367203" cy="1188720"/>
          </a:xfrm>
        </p:spPr>
        <p:txBody>
          <a:bodyPr>
            <a:normAutofit/>
          </a:bodyPr>
          <a:lstStyle/>
          <a:p>
            <a:r>
              <a:rPr lang="en-GB" cap="all">
                <a:latin typeface="Corbel"/>
                <a:cs typeface="Calibri Light"/>
              </a:rPr>
              <a:t>BASE PAPER DESCRIPTION</a:t>
            </a:r>
            <a:endParaRPr lang="en-GB">
              <a:latin typeface="Corbel"/>
              <a:ea typeface="+mj-lt"/>
              <a:cs typeface="+mj-lt"/>
            </a:endParaRP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9ECF799-0289-45BB-8AC0-6F8D295FAE42}"/>
              </a:ext>
            </a:extLst>
          </p:cNvPr>
          <p:cNvSpPr>
            <a:spLocks noGrp="1"/>
          </p:cNvSpPr>
          <p:nvPr>
            <p:ph idx="1"/>
          </p:nvPr>
        </p:nvSpPr>
        <p:spPr>
          <a:xfrm>
            <a:off x="1653363" y="2510298"/>
            <a:ext cx="9367204" cy="3530169"/>
          </a:xfrm>
        </p:spPr>
        <p:txBody>
          <a:bodyPr vert="horz" lIns="91440" tIns="45720" rIns="91440" bIns="45720" rtlCol="0" anchor="t">
            <a:normAutofit/>
          </a:bodyPr>
          <a:lstStyle/>
          <a:p>
            <a:pPr>
              <a:buFont typeface="Arial,Sans-Serif"/>
              <a:buChar char="•"/>
            </a:pPr>
            <a:r>
              <a:rPr lang="en-US" sz="2400" b="1">
                <a:latin typeface="Corbel"/>
                <a:cs typeface="Calibri" panose="020F0502020204030204"/>
              </a:rPr>
              <a:t>Title :</a:t>
            </a:r>
            <a:r>
              <a:rPr lang="en-US" sz="2400">
                <a:latin typeface="Corbel"/>
                <a:cs typeface="Calibri" panose="020F0502020204030204"/>
              </a:rPr>
              <a:t>-</a:t>
            </a:r>
            <a:r>
              <a:rPr lang="en-US" sz="2400" b="1">
                <a:latin typeface="Corbel"/>
                <a:cs typeface="Calibri" panose="020F0502020204030204"/>
              </a:rPr>
              <a:t> </a:t>
            </a:r>
            <a:r>
              <a:rPr lang="en-US" sz="2400">
                <a:latin typeface="Corbel"/>
                <a:cs typeface="Calibri" panose="020F0502020204030204"/>
              </a:rPr>
              <a:t>Image Splicing Detection via Camera Response Function Analysis [4]</a:t>
            </a:r>
            <a:endParaRPr lang="en-US" sz="2400">
              <a:ea typeface="+mn-lt"/>
              <a:cs typeface="+mn-lt"/>
            </a:endParaRPr>
          </a:p>
          <a:p>
            <a:pPr>
              <a:buFont typeface="Arial,Sans-Serif"/>
              <a:buChar char="•"/>
            </a:pPr>
            <a:r>
              <a:rPr lang="en-US" sz="2400" b="1">
                <a:latin typeface="Corbel"/>
                <a:cs typeface="Calibri" panose="020F0502020204030204"/>
              </a:rPr>
              <a:t>Conference/Journal </a:t>
            </a:r>
            <a:r>
              <a:rPr lang="en-US" sz="2400">
                <a:latin typeface="Corbel"/>
                <a:cs typeface="Calibri" panose="020F0502020204030204"/>
              </a:rPr>
              <a:t>:- Conference on Computer Vision and Pattern Recognition (CVPR)(2017)</a:t>
            </a:r>
            <a:endParaRPr lang="en-US" sz="2400">
              <a:ea typeface="+mn-lt"/>
              <a:cs typeface="+mn-lt"/>
            </a:endParaRPr>
          </a:p>
          <a:p>
            <a:pPr>
              <a:buFont typeface="Arial,Sans-Serif"/>
              <a:buChar char="•"/>
            </a:pPr>
            <a:r>
              <a:rPr lang="en-US" sz="2400" b="1">
                <a:latin typeface="Corbel"/>
                <a:cs typeface="Calibri" panose="020F0502020204030204"/>
              </a:rPr>
              <a:t>Authors :- </a:t>
            </a:r>
            <a:r>
              <a:rPr lang="en-US" sz="2400">
                <a:latin typeface="Corbel"/>
                <a:cs typeface="Calibri" panose="020F0502020204030204"/>
              </a:rPr>
              <a:t>Can Chen &amp; Scott McCloskey.</a:t>
            </a:r>
            <a:endParaRPr lang="en-US" sz="2400">
              <a:ea typeface="+mn-lt"/>
              <a:cs typeface="+mn-lt"/>
            </a:endParaRPr>
          </a:p>
          <a:p>
            <a:pPr>
              <a:buFont typeface="Arial,Sans-Serif"/>
              <a:buChar char="•"/>
            </a:pPr>
            <a:r>
              <a:rPr lang="en-US" sz="2400" b="1">
                <a:latin typeface="Corbel"/>
                <a:cs typeface="Calibri" panose="020F0502020204030204"/>
              </a:rPr>
              <a:t> Purpose</a:t>
            </a:r>
            <a:r>
              <a:rPr lang="en-US" sz="2400">
                <a:latin typeface="Corbel"/>
                <a:cs typeface="Calibri" panose="020F0502020204030204"/>
              </a:rPr>
              <a:t> :- The purpose of the project is to provide an automated method for image forgery detection using plotting of Intensity Gradient Histogram using  Camera Response Function.</a:t>
            </a:r>
            <a:endParaRPr lang="en-US" sz="2400">
              <a:ea typeface="+mn-lt"/>
              <a:cs typeface="+mn-lt"/>
            </a:endParaRPr>
          </a:p>
        </p:txBody>
      </p:sp>
      <p:sp>
        <p:nvSpPr>
          <p:cNvPr id="4" name="Slide Number Placeholder 3">
            <a:extLst>
              <a:ext uri="{FF2B5EF4-FFF2-40B4-BE49-F238E27FC236}">
                <a16:creationId xmlns:a16="http://schemas.microsoft.com/office/drawing/2014/main" id="{9080BD37-1F51-46CD-B7AB-69FF7474AC2B}"/>
              </a:ext>
            </a:extLst>
          </p:cNvPr>
          <p:cNvSpPr>
            <a:spLocks noGrp="1"/>
          </p:cNvSpPr>
          <p:nvPr>
            <p:ph type="sldNum" sz="quarter" idx="12"/>
          </p:nvPr>
        </p:nvSpPr>
        <p:spPr/>
        <p:txBody>
          <a:bodyPr/>
          <a:lstStyle/>
          <a:p>
            <a:fld id="{330EA680-D336-4FF7-8B7A-9848BB0A1C32}" type="slidenum">
              <a:rPr lang="en-GB" smtClean="0"/>
              <a:t>8</a:t>
            </a:fld>
            <a:endParaRPr lang="en-GB"/>
          </a:p>
        </p:txBody>
      </p:sp>
    </p:spTree>
    <p:extLst>
      <p:ext uri="{BB962C8B-B14F-4D97-AF65-F5344CB8AC3E}">
        <p14:creationId xmlns:p14="http://schemas.microsoft.com/office/powerpoint/2010/main" val="2797386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69512-75C2-42BB-9E2B-D318F545AF67}"/>
              </a:ext>
            </a:extLst>
          </p:cNvPr>
          <p:cNvSpPr>
            <a:spLocks noGrp="1"/>
          </p:cNvSpPr>
          <p:nvPr>
            <p:ph type="title"/>
          </p:nvPr>
        </p:nvSpPr>
        <p:spPr>
          <a:xfrm>
            <a:off x="428892" y="410428"/>
            <a:ext cx="3762886" cy="1175776"/>
          </a:xfrm>
        </p:spPr>
        <p:txBody>
          <a:bodyPr vert="horz" lIns="91440" tIns="45720" rIns="91440" bIns="45720" rtlCol="0" anchor="ctr">
            <a:normAutofit/>
          </a:bodyPr>
          <a:lstStyle/>
          <a:p>
            <a:r>
              <a:rPr lang="en-US" sz="2800" cap="all"/>
              <a:t>BASE PAPER METHODOLOGY :-</a:t>
            </a:r>
            <a:endParaRPr lang="en-US" sz="2800">
              <a:cs typeface="Calibri Light"/>
            </a:endParaRPr>
          </a:p>
        </p:txBody>
      </p:sp>
      <p:sp>
        <p:nvSpPr>
          <p:cNvPr id="9" name="TextBox 8">
            <a:extLst>
              <a:ext uri="{FF2B5EF4-FFF2-40B4-BE49-F238E27FC236}">
                <a16:creationId xmlns:a16="http://schemas.microsoft.com/office/drawing/2014/main" id="{11647FE4-79F5-4551-9E88-6EB1F2F760C7}"/>
              </a:ext>
            </a:extLst>
          </p:cNvPr>
          <p:cNvSpPr txBox="1"/>
          <p:nvPr/>
        </p:nvSpPr>
        <p:spPr>
          <a:xfrm>
            <a:off x="585467" y="1901289"/>
            <a:ext cx="3460173" cy="449487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28600">
              <a:lnSpc>
                <a:spcPct val="90000"/>
              </a:lnSpc>
              <a:spcBef>
                <a:spcPts val="1000"/>
              </a:spcBef>
              <a:buFont typeface="Arial" panose="020B0604020202020204" pitchFamily="34" charset="0"/>
              <a:buChar char="•"/>
            </a:pPr>
            <a:r>
              <a:rPr lang="en-US" sz="2000"/>
              <a:t>If the plot is symmetric and image is sharp then it is classified as authentic                         </a:t>
            </a:r>
            <a:endParaRPr lang="en-US" sz="2000">
              <a:cs typeface="Calibri"/>
            </a:endParaRPr>
          </a:p>
          <a:p>
            <a:pPr marL="285750" indent="-228600">
              <a:lnSpc>
                <a:spcPct val="90000"/>
              </a:lnSpc>
              <a:spcBef>
                <a:spcPts val="1000"/>
              </a:spcBef>
              <a:buFont typeface="Arial" panose="020B0604020202020204" pitchFamily="34" charset="0"/>
              <a:buChar char="•"/>
            </a:pPr>
            <a:r>
              <a:rPr lang="en-US" sz="2000"/>
              <a:t>If the plot is asymmetric and image is blur then it is classified as authentic</a:t>
            </a:r>
            <a:endParaRPr lang="en-US" sz="2000">
              <a:cs typeface="Calibri"/>
            </a:endParaRPr>
          </a:p>
          <a:p>
            <a:pPr marL="285750" indent="-228600">
              <a:lnSpc>
                <a:spcPct val="90000"/>
              </a:lnSpc>
              <a:spcBef>
                <a:spcPts val="1000"/>
              </a:spcBef>
              <a:buFont typeface="Arial" panose="020B0604020202020204" pitchFamily="34" charset="0"/>
              <a:buChar char="•"/>
            </a:pPr>
            <a:r>
              <a:rPr lang="en-US" sz="2000"/>
              <a:t>If the plot is symmetric and image is blur then it is classified as Forged image.</a:t>
            </a:r>
            <a:endParaRPr lang="en-US" sz="2000">
              <a:cs typeface="Calibri"/>
            </a:endParaRPr>
          </a:p>
          <a:p>
            <a:pPr marL="285750" indent="-228600">
              <a:lnSpc>
                <a:spcPct val="90000"/>
              </a:lnSpc>
              <a:spcBef>
                <a:spcPts val="1000"/>
              </a:spcBef>
              <a:buFont typeface="Arial" panose="020B0604020202020204" pitchFamily="34" charset="0"/>
              <a:buChar char="•"/>
            </a:pPr>
            <a:r>
              <a:rPr lang="en-US" sz="2000"/>
              <a:t>If the plot has a rectangular shape and image is sharp then the image is forged image.</a:t>
            </a:r>
            <a:endParaRPr lang="en-US" sz="2000">
              <a:cs typeface="Calibri"/>
            </a:endParaRPr>
          </a:p>
          <a:p>
            <a:pPr marL="285750" indent="-228600">
              <a:lnSpc>
                <a:spcPct val="90000"/>
              </a:lnSpc>
              <a:spcBef>
                <a:spcPts val="1000"/>
              </a:spcBef>
              <a:buFont typeface="Arial" panose="020B0604020202020204" pitchFamily="34" charset="0"/>
              <a:buChar char="•"/>
            </a:pPr>
            <a:endParaRPr lang="en-US" sz="2000">
              <a:cs typeface="Calibri"/>
            </a:endParaRPr>
          </a:p>
          <a:p>
            <a:pPr indent="-228600">
              <a:lnSpc>
                <a:spcPct val="90000"/>
              </a:lnSpc>
              <a:buFont typeface="Arial" panose="020B0604020202020204" pitchFamily="34" charset="0"/>
              <a:buChar char="•"/>
            </a:pPr>
            <a:endParaRPr lang="en-US" sz="2000">
              <a:cs typeface="Calibri"/>
            </a:endParaRPr>
          </a:p>
        </p:txBody>
      </p:sp>
      <p:sp>
        <p:nvSpPr>
          <p:cNvPr id="27" name="Rectangle 26">
            <a:extLst>
              <a:ext uri="{FF2B5EF4-FFF2-40B4-BE49-F238E27FC236}">
                <a16:creationId xmlns:a16="http://schemas.microsoft.com/office/drawing/2014/main" id="{EBB6D9F6-3E47-45AD-8461-718A3C87E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8409"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A3B16A00-A549-4B07-B8C2-4B3A966D9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Diagram&#10;&#10;Description automatically generated">
            <a:extLst>
              <a:ext uri="{FF2B5EF4-FFF2-40B4-BE49-F238E27FC236}">
                <a16:creationId xmlns:a16="http://schemas.microsoft.com/office/drawing/2014/main" id="{40EDA9E7-D83D-4E3C-9227-A61DF26073AD}"/>
              </a:ext>
            </a:extLst>
          </p:cNvPr>
          <p:cNvPicPr>
            <a:picLocks noChangeAspect="1"/>
          </p:cNvPicPr>
          <p:nvPr/>
        </p:nvPicPr>
        <p:blipFill>
          <a:blip r:embed="rId2"/>
          <a:stretch>
            <a:fillRect/>
          </a:stretch>
        </p:blipFill>
        <p:spPr>
          <a:xfrm>
            <a:off x="5782351" y="474133"/>
            <a:ext cx="2230122" cy="3361582"/>
          </a:xfrm>
          <a:prstGeom prst="rect">
            <a:avLst/>
          </a:prstGeom>
        </p:spPr>
      </p:pic>
      <p:sp>
        <p:nvSpPr>
          <p:cNvPr id="31" name="Rectangle 30">
            <a:extLst>
              <a:ext uri="{FF2B5EF4-FFF2-40B4-BE49-F238E27FC236}">
                <a16:creationId xmlns:a16="http://schemas.microsoft.com/office/drawing/2014/main" id="{33B86BAE-87B4-4192-ABB2-627FFC965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6" descr="A picture containing diagram&#10;&#10;Description automatically generated">
            <a:extLst>
              <a:ext uri="{FF2B5EF4-FFF2-40B4-BE49-F238E27FC236}">
                <a16:creationId xmlns:a16="http://schemas.microsoft.com/office/drawing/2014/main" id="{68C7C25A-626B-4FB9-AAF5-3489685223C1}"/>
              </a:ext>
            </a:extLst>
          </p:cNvPr>
          <p:cNvPicPr>
            <a:picLocks noChangeAspect="1"/>
          </p:cNvPicPr>
          <p:nvPr/>
        </p:nvPicPr>
        <p:blipFill>
          <a:blip r:embed="rId3"/>
          <a:stretch>
            <a:fillRect/>
          </a:stretch>
        </p:blipFill>
        <p:spPr>
          <a:xfrm>
            <a:off x="9652040" y="474133"/>
            <a:ext cx="1693701" cy="2717800"/>
          </a:xfrm>
          <a:prstGeom prst="rect">
            <a:avLst/>
          </a:prstGeom>
        </p:spPr>
      </p:pic>
      <p:sp>
        <p:nvSpPr>
          <p:cNvPr id="33" name="Rectangle 32">
            <a:extLst>
              <a:ext uri="{FF2B5EF4-FFF2-40B4-BE49-F238E27FC236}">
                <a16:creationId xmlns:a16="http://schemas.microsoft.com/office/drawing/2014/main" id="{22BB4F03-4463-45CC-89A7-8E03412ED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5" descr="A picture containing diagram&#10;&#10;Description automatically generated">
            <a:extLst>
              <a:ext uri="{FF2B5EF4-FFF2-40B4-BE49-F238E27FC236}">
                <a16:creationId xmlns:a16="http://schemas.microsoft.com/office/drawing/2014/main" id="{14DB4C69-5E55-4B73-BB47-9735C2E10121}"/>
              </a:ext>
            </a:extLst>
          </p:cNvPr>
          <p:cNvPicPr>
            <a:picLocks noChangeAspect="1"/>
          </p:cNvPicPr>
          <p:nvPr/>
        </p:nvPicPr>
        <p:blipFill>
          <a:blip r:embed="rId4"/>
          <a:stretch>
            <a:fillRect/>
          </a:stretch>
        </p:blipFill>
        <p:spPr>
          <a:xfrm>
            <a:off x="6187063" y="4318312"/>
            <a:ext cx="1420698" cy="2065554"/>
          </a:xfrm>
          <a:prstGeom prst="rect">
            <a:avLst/>
          </a:prstGeom>
        </p:spPr>
      </p:pic>
      <p:sp>
        <p:nvSpPr>
          <p:cNvPr id="35" name="Rectangle 34">
            <a:extLst>
              <a:ext uri="{FF2B5EF4-FFF2-40B4-BE49-F238E27FC236}">
                <a16:creationId xmlns:a16="http://schemas.microsoft.com/office/drawing/2014/main" id="{80E1AEAE-1F52-4C29-925C-27738417E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8" descr="Graphical user interface, application&#10;&#10;Description automatically generated">
            <a:extLst>
              <a:ext uri="{FF2B5EF4-FFF2-40B4-BE49-F238E27FC236}">
                <a16:creationId xmlns:a16="http://schemas.microsoft.com/office/drawing/2014/main" id="{C6D50B6A-3E40-46B8-A231-796A0A929447}"/>
              </a:ext>
            </a:extLst>
          </p:cNvPr>
          <p:cNvPicPr>
            <a:picLocks noChangeAspect="1"/>
          </p:cNvPicPr>
          <p:nvPr/>
        </p:nvPicPr>
        <p:blipFill>
          <a:blip r:embed="rId5"/>
          <a:stretch>
            <a:fillRect/>
          </a:stretch>
        </p:blipFill>
        <p:spPr>
          <a:xfrm>
            <a:off x="9633694" y="3670295"/>
            <a:ext cx="1730393" cy="2713571"/>
          </a:xfrm>
          <a:prstGeom prst="rect">
            <a:avLst/>
          </a:prstGeom>
        </p:spPr>
      </p:pic>
      <p:sp>
        <p:nvSpPr>
          <p:cNvPr id="11" name="TextBox 10">
            <a:extLst>
              <a:ext uri="{FF2B5EF4-FFF2-40B4-BE49-F238E27FC236}">
                <a16:creationId xmlns:a16="http://schemas.microsoft.com/office/drawing/2014/main" id="{E91D6F55-CEFE-4639-A2CB-CAC64012C5FB}"/>
              </a:ext>
            </a:extLst>
          </p:cNvPr>
          <p:cNvSpPr txBox="1"/>
          <p:nvPr/>
        </p:nvSpPr>
        <p:spPr>
          <a:xfrm>
            <a:off x="11704399" y="6493199"/>
            <a:ext cx="4780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solidFill>
                  <a:schemeClr val="bg1"/>
                </a:solidFill>
              </a:rPr>
              <a:t>[4]</a:t>
            </a:r>
            <a:endParaRPr lang="en-US">
              <a:solidFill>
                <a:schemeClr val="bg1"/>
              </a:solidFill>
              <a:cs typeface="Calibri"/>
            </a:endParaRPr>
          </a:p>
        </p:txBody>
      </p:sp>
      <p:sp>
        <p:nvSpPr>
          <p:cNvPr id="3" name="Slide Number Placeholder 2">
            <a:extLst>
              <a:ext uri="{FF2B5EF4-FFF2-40B4-BE49-F238E27FC236}">
                <a16:creationId xmlns:a16="http://schemas.microsoft.com/office/drawing/2014/main" id="{8EB16EB1-E8DF-4109-AF81-1595AF60EC21}"/>
              </a:ext>
            </a:extLst>
          </p:cNvPr>
          <p:cNvSpPr>
            <a:spLocks noGrp="1"/>
          </p:cNvSpPr>
          <p:nvPr>
            <p:ph type="sldNum" sz="quarter" idx="12"/>
          </p:nvPr>
        </p:nvSpPr>
        <p:spPr/>
        <p:txBody>
          <a:bodyPr/>
          <a:lstStyle/>
          <a:p>
            <a:fld id="{330EA680-D336-4FF7-8B7A-9848BB0A1C32}" type="slidenum">
              <a:rPr lang="en-GB" smtClean="0"/>
              <a:t>9</a:t>
            </a:fld>
            <a:endParaRPr lang="en-GB"/>
          </a:p>
        </p:txBody>
      </p:sp>
    </p:spTree>
    <p:extLst>
      <p:ext uri="{BB962C8B-B14F-4D97-AF65-F5344CB8AC3E}">
        <p14:creationId xmlns:p14="http://schemas.microsoft.com/office/powerpoint/2010/main" val="245487711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31</Slides>
  <Notes>0</Notes>
  <HiddenSlides>0</HiddenSlides>
  <ScaleCrop>false</ScaleCrop>
  <HeadingPairs>
    <vt:vector size="4" baseType="variant">
      <vt:variant>
        <vt:lpstr>Theme</vt:lpstr>
      </vt:variant>
      <vt:variant>
        <vt:i4>2</vt:i4>
      </vt:variant>
      <vt:variant>
        <vt:lpstr>Slide Titles</vt:lpstr>
      </vt:variant>
      <vt:variant>
        <vt:i4>31</vt:i4>
      </vt:variant>
    </vt:vector>
  </HeadingPairs>
  <TitlesOfParts>
    <vt:vector size="33" baseType="lpstr">
      <vt:lpstr>office theme</vt:lpstr>
      <vt:lpstr>Vapor Trail</vt:lpstr>
      <vt:lpstr>Group – 7   Kartik Nema (IIT2018156)  Bhupendra (IIT2018163) Prakhar Srivastava (IIT2018172) Ashish Patel (IIT2018175) Shubham Soni (IIT2018177) </vt:lpstr>
      <vt:lpstr>INTRODUCTION</vt:lpstr>
      <vt:lpstr>Splicing example</vt:lpstr>
      <vt:lpstr>PowerPoint Presentation</vt:lpstr>
      <vt:lpstr>Literature review</vt:lpstr>
      <vt:lpstr>Literature review</vt:lpstr>
      <vt:lpstr>Literature review</vt:lpstr>
      <vt:lpstr>BASE PAPER DESCRIPTION</vt:lpstr>
      <vt:lpstr>BASE PAPER METHODOLOGY :-</vt:lpstr>
      <vt:lpstr>PROPOSED METHODOLOGY </vt:lpstr>
      <vt:lpstr>PROPOSED METHODOLOGY </vt:lpstr>
      <vt:lpstr>Proposed Methodology</vt:lpstr>
      <vt:lpstr>IMPLEMENTATION DETAILS </vt:lpstr>
      <vt:lpstr>PowerPoint Presentation</vt:lpstr>
      <vt:lpstr>PowerPoint Presentation</vt:lpstr>
      <vt:lpstr>PowerPoint Presentation</vt:lpstr>
      <vt:lpstr>Dataset Description</vt:lpstr>
      <vt:lpstr>  LANGUAGE &amp; LIBRARIES</vt:lpstr>
      <vt:lpstr>Final Project and Results</vt:lpstr>
      <vt:lpstr>Accuracy</vt:lpstr>
      <vt:lpstr>Input/Output</vt:lpstr>
      <vt:lpstr>Comparison with other models.</vt:lpstr>
      <vt:lpstr>Comparison with earlier published work </vt:lpstr>
      <vt:lpstr>ACTIVITY SCHEDULE</vt:lpstr>
      <vt:lpstr>ACTIVITY CHART</vt:lpstr>
      <vt:lpstr>ACTIVITY SCHEDULE</vt:lpstr>
      <vt:lpstr>Conclusion and Future scope</vt:lpstr>
      <vt:lpstr>References</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22</cp:revision>
  <dcterms:created xsi:type="dcterms:W3CDTF">2020-11-13T14:48:10Z</dcterms:created>
  <dcterms:modified xsi:type="dcterms:W3CDTF">2020-11-18T10:59:33Z</dcterms:modified>
</cp:coreProperties>
</file>